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58"/>
  </p:notesMasterIdLst>
  <p:handoutMasterIdLst>
    <p:handoutMasterId r:id="rId59"/>
  </p:handoutMasterIdLst>
  <p:sldIdLst>
    <p:sldId id="256" r:id="rId2"/>
    <p:sldId id="257" r:id="rId3"/>
    <p:sldId id="262" r:id="rId4"/>
    <p:sldId id="263" r:id="rId5"/>
    <p:sldId id="264" r:id="rId6"/>
    <p:sldId id="258" r:id="rId7"/>
    <p:sldId id="270" r:id="rId8"/>
    <p:sldId id="266" r:id="rId9"/>
    <p:sldId id="267" r:id="rId10"/>
    <p:sldId id="268" r:id="rId11"/>
    <p:sldId id="269" r:id="rId12"/>
    <p:sldId id="271" r:id="rId13"/>
    <p:sldId id="272" r:id="rId14"/>
    <p:sldId id="273" r:id="rId15"/>
    <p:sldId id="274" r:id="rId16"/>
    <p:sldId id="275" r:id="rId17"/>
    <p:sldId id="278" r:id="rId18"/>
    <p:sldId id="279" r:id="rId19"/>
    <p:sldId id="280" r:id="rId20"/>
    <p:sldId id="282" r:id="rId21"/>
    <p:sldId id="283" r:id="rId22"/>
    <p:sldId id="285" r:id="rId23"/>
    <p:sldId id="284" r:id="rId24"/>
    <p:sldId id="287" r:id="rId25"/>
    <p:sldId id="288" r:id="rId26"/>
    <p:sldId id="291" r:id="rId27"/>
    <p:sldId id="289" r:id="rId28"/>
    <p:sldId id="292" r:id="rId29"/>
    <p:sldId id="293" r:id="rId30"/>
    <p:sldId id="294" r:id="rId31"/>
    <p:sldId id="295" r:id="rId32"/>
    <p:sldId id="296" r:id="rId33"/>
    <p:sldId id="297" r:id="rId34"/>
    <p:sldId id="298" r:id="rId35"/>
    <p:sldId id="299" r:id="rId36"/>
    <p:sldId id="300" r:id="rId37"/>
    <p:sldId id="301" r:id="rId38"/>
    <p:sldId id="311" r:id="rId39"/>
    <p:sldId id="303" r:id="rId40"/>
    <p:sldId id="304" r:id="rId41"/>
    <p:sldId id="305" r:id="rId42"/>
    <p:sldId id="306" r:id="rId43"/>
    <p:sldId id="308" r:id="rId44"/>
    <p:sldId id="309" r:id="rId45"/>
    <p:sldId id="312" r:id="rId46"/>
    <p:sldId id="313" r:id="rId47"/>
    <p:sldId id="314" r:id="rId48"/>
    <p:sldId id="316" r:id="rId49"/>
    <p:sldId id="317" r:id="rId50"/>
    <p:sldId id="318" r:id="rId51"/>
    <p:sldId id="319" r:id="rId52"/>
    <p:sldId id="320" r:id="rId53"/>
    <p:sldId id="321" r:id="rId54"/>
    <p:sldId id="325" r:id="rId55"/>
    <p:sldId id="326" r:id="rId56"/>
    <p:sldId id="259" r:id="rId57"/>
  </p:sldIdLst>
  <p:sldSz cx="9144000" cy="6858000" type="screen4x3"/>
  <p:notesSz cx="6797675" cy="9926638"/>
  <p:defaultTextStyle>
    <a:defPPr>
      <a:defRPr lang="bg-B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8" d="100"/>
          <a:sy n="98" d="100"/>
        </p:scale>
        <p:origin x="-1872" y="-22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handoutMaster" Target="handoutMasters/handout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bg-BG"/>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view3D>
      <c:rotX val="15"/>
      <c:rotY val="20"/>
      <c:rAngAx val="1"/>
    </c:view3D>
    <c:floor>
      <c:thickness val="0"/>
    </c:floor>
    <c:sideWall>
      <c:thickness val="0"/>
    </c:sideWall>
    <c:backWall>
      <c:thickness val="0"/>
    </c:backWall>
    <c:plotArea>
      <c:layout>
        <c:manualLayout>
          <c:layoutTarget val="inner"/>
          <c:xMode val="edge"/>
          <c:yMode val="edge"/>
          <c:x val="0.27566928497072157"/>
          <c:y val="0"/>
          <c:w val="0.57498942840478273"/>
          <c:h val="0.96489460843826247"/>
        </c:manualLayout>
      </c:layout>
      <c:bar3DChart>
        <c:barDir val="bar"/>
        <c:grouping val="clustered"/>
        <c:varyColors val="0"/>
        <c:ser>
          <c:idx val="0"/>
          <c:order val="0"/>
          <c:tx>
            <c:strRef>
              <c:f>Sheet1!$B$1</c:f>
              <c:strCache>
                <c:ptCount val="1"/>
                <c:pt idx="0">
                  <c:v>2022 г.</c:v>
                </c:pt>
              </c:strCache>
            </c:strRef>
          </c:tx>
          <c:invertIfNegative val="0"/>
          <c:dLbls>
            <c:dLbl>
              <c:idx val="0"/>
              <c:layout>
                <c:manualLayout>
                  <c:x val="1.4928376704773601E-2"/>
                  <c:y val="5.8737151248164461E-3"/>
                </c:manualLayout>
              </c:layout>
              <c:showLegendKey val="0"/>
              <c:showVal val="1"/>
              <c:showCatName val="0"/>
              <c:showSerName val="0"/>
              <c:showPercent val="0"/>
              <c:showBubbleSize val="0"/>
              <c:extLst xmlns:c16r2="http://schemas.microsoft.com/office/drawing/2015/06/chart">
                <c:ext xmlns:c15="http://schemas.microsoft.com/office/drawing/2012/chart" uri="{CE6537A1-D6FC-4f65-9D91-7224C49458BB}"/>
                <c:ext xmlns:c16="http://schemas.microsoft.com/office/drawing/2014/chart" uri="{C3380CC4-5D6E-409C-BE32-E72D297353CC}">
                  <c16:uniqueId val="{00000000-9FF9-4248-BEA6-8B74AD13FB2B}"/>
                </c:ext>
              </c:extLst>
            </c:dLbl>
            <c:dLbl>
              <c:idx val="1"/>
              <c:layout>
                <c:manualLayout>
                  <c:x val="1.9406772169932415E-2"/>
                  <c:y val="1.1747430249632892E-2"/>
                </c:manualLayout>
              </c:layout>
              <c:showLegendKey val="0"/>
              <c:showVal val="1"/>
              <c:showCatName val="0"/>
              <c:showSerName val="0"/>
              <c:showPercent val="0"/>
              <c:showBubbleSize val="0"/>
              <c:extLst xmlns:c16r2="http://schemas.microsoft.com/office/drawing/2015/06/chart">
                <c:ext xmlns:c15="http://schemas.microsoft.com/office/drawing/2012/chart" uri="{CE6537A1-D6FC-4f65-9D91-7224C49458BB}"/>
                <c:ext xmlns:c16="http://schemas.microsoft.com/office/drawing/2014/chart" uri="{C3380CC4-5D6E-409C-BE32-E72D297353CC}">
                  <c16:uniqueId val="{00000001-9FF9-4248-BEA6-8B74AD13FB2B}"/>
                </c:ext>
              </c:extLst>
            </c:dLbl>
            <c:dLbl>
              <c:idx val="2"/>
              <c:layout>
                <c:manualLayout>
                  <c:x val="2.3885402727637763E-2"/>
                  <c:y val="8.8105726872246704E-3"/>
                </c:manualLayout>
              </c:layout>
              <c:showLegendKey val="0"/>
              <c:showVal val="1"/>
              <c:showCatName val="0"/>
              <c:showSerName val="0"/>
              <c:showPercent val="0"/>
              <c:showBubbleSize val="0"/>
              <c:extLst xmlns:c16r2="http://schemas.microsoft.com/office/drawing/2015/06/chart">
                <c:ext xmlns:c15="http://schemas.microsoft.com/office/drawing/2012/chart" uri="{CE6537A1-D6FC-4f65-9D91-7224C49458BB}"/>
                <c:ext xmlns:c16="http://schemas.microsoft.com/office/drawing/2014/chart" uri="{C3380CC4-5D6E-409C-BE32-E72D297353CC}">
                  <c16:uniqueId val="{00000002-9FF9-4248-BEA6-8B74AD13FB2B}"/>
                </c:ext>
              </c:extLst>
            </c:dLbl>
            <c:spPr>
              <a:noFill/>
              <a:ln>
                <a:noFill/>
              </a:ln>
              <a:effectLst/>
            </c:spPr>
            <c:txPr>
              <a:bodyPr/>
              <a:lstStyle/>
              <a:p>
                <a:pPr>
                  <a:defRPr>
                    <a:latin typeface="Calibri" panose="020F0502020204030204" pitchFamily="34" charset="0"/>
                    <a:ea typeface="Calibri" panose="020F0502020204030204" pitchFamily="34" charset="0"/>
                    <a:cs typeface="Calibri" panose="020F0502020204030204" pitchFamily="34" charset="0"/>
                  </a:defRPr>
                </a:pPr>
                <a:endParaRPr lang="bg-BG"/>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Sheet1!$A$2:$A$4</c:f>
              <c:strCache>
                <c:ptCount val="3"/>
                <c:pt idx="0">
                  <c:v>бр. постъпили дела</c:v>
                </c:pt>
                <c:pt idx="1">
                  <c:v>бр. дела за разглеждане</c:v>
                </c:pt>
                <c:pt idx="2">
                  <c:v>бр. приключили дела</c:v>
                </c:pt>
              </c:strCache>
            </c:strRef>
          </c:cat>
          <c:val>
            <c:numRef>
              <c:f>Sheet1!$B$2:$B$4</c:f>
              <c:numCache>
                <c:formatCode>General</c:formatCode>
                <c:ptCount val="3"/>
                <c:pt idx="0">
                  <c:v>5597</c:v>
                </c:pt>
                <c:pt idx="1">
                  <c:v>6168</c:v>
                </c:pt>
                <c:pt idx="2">
                  <c:v>5722</c:v>
                </c:pt>
              </c:numCache>
            </c:numRef>
          </c:val>
          <c:extLst xmlns:c16r2="http://schemas.microsoft.com/office/drawing/2015/06/chart">
            <c:ext xmlns:c16="http://schemas.microsoft.com/office/drawing/2014/chart" uri="{C3380CC4-5D6E-409C-BE32-E72D297353CC}">
              <c16:uniqueId val="{00000003-9FF9-4248-BEA6-8B74AD13FB2B}"/>
            </c:ext>
          </c:extLst>
        </c:ser>
        <c:ser>
          <c:idx val="1"/>
          <c:order val="1"/>
          <c:tx>
            <c:strRef>
              <c:f>Sheet1!$C$1</c:f>
              <c:strCache>
                <c:ptCount val="1"/>
                <c:pt idx="0">
                  <c:v>2023 г.</c:v>
                </c:pt>
              </c:strCache>
            </c:strRef>
          </c:tx>
          <c:invertIfNegative val="0"/>
          <c:cat>
            <c:strRef>
              <c:f>Sheet1!$A$2:$A$4</c:f>
              <c:strCache>
                <c:ptCount val="3"/>
                <c:pt idx="0">
                  <c:v>бр. постъпили дела</c:v>
                </c:pt>
                <c:pt idx="1">
                  <c:v>бр. дела за разглеждане</c:v>
                </c:pt>
                <c:pt idx="2">
                  <c:v>бр. приключили дела</c:v>
                </c:pt>
              </c:strCache>
            </c:strRef>
          </c:cat>
          <c:val>
            <c:numRef>
              <c:f>Sheet1!$C$2:$C$4</c:f>
              <c:numCache>
                <c:formatCode>General</c:formatCode>
                <c:ptCount val="3"/>
                <c:pt idx="0">
                  <c:v>5733</c:v>
                </c:pt>
                <c:pt idx="1">
                  <c:v>6179</c:v>
                </c:pt>
                <c:pt idx="2">
                  <c:v>5723</c:v>
                </c:pt>
              </c:numCache>
            </c:numRef>
          </c:val>
          <c:extLst xmlns:c16r2="http://schemas.microsoft.com/office/drawing/2015/06/chart">
            <c:ext xmlns:c16="http://schemas.microsoft.com/office/drawing/2014/chart" uri="{C3380CC4-5D6E-409C-BE32-E72D297353CC}">
              <c16:uniqueId val="{00000004-9FF9-4248-BEA6-8B74AD13FB2B}"/>
            </c:ext>
          </c:extLst>
        </c:ser>
        <c:ser>
          <c:idx val="2"/>
          <c:order val="2"/>
          <c:tx>
            <c:strRef>
              <c:f>Sheet1!$D$1</c:f>
              <c:strCache>
                <c:ptCount val="1"/>
                <c:pt idx="0">
                  <c:v>2024 г.</c:v>
                </c:pt>
              </c:strCache>
            </c:strRef>
          </c:tx>
          <c:invertIfNegative val="0"/>
          <c:cat>
            <c:strRef>
              <c:f>Sheet1!$A$2:$A$4</c:f>
              <c:strCache>
                <c:ptCount val="3"/>
                <c:pt idx="0">
                  <c:v>бр. постъпили дела</c:v>
                </c:pt>
                <c:pt idx="1">
                  <c:v>бр. дела за разглеждане</c:v>
                </c:pt>
                <c:pt idx="2">
                  <c:v>бр. приключили дела</c:v>
                </c:pt>
              </c:strCache>
            </c:strRef>
          </c:cat>
          <c:val>
            <c:numRef>
              <c:f>Sheet1!$D$2:$D$4</c:f>
              <c:numCache>
                <c:formatCode>General</c:formatCode>
                <c:ptCount val="3"/>
                <c:pt idx="0">
                  <c:v>5699</c:v>
                </c:pt>
                <c:pt idx="1">
                  <c:v>6155</c:v>
                </c:pt>
                <c:pt idx="2">
                  <c:v>5644</c:v>
                </c:pt>
              </c:numCache>
            </c:numRef>
          </c:val>
          <c:extLst xmlns:c16r2="http://schemas.microsoft.com/office/drawing/2015/06/chart">
            <c:ext xmlns:c16="http://schemas.microsoft.com/office/drawing/2014/chart" uri="{C3380CC4-5D6E-409C-BE32-E72D297353CC}">
              <c16:uniqueId val="{00000005-9FF9-4248-BEA6-8B74AD13FB2B}"/>
            </c:ext>
          </c:extLst>
        </c:ser>
        <c:ser>
          <c:idx val="3"/>
          <c:order val="3"/>
          <c:tx>
            <c:strRef>
              <c:f>Sheet1!$E$1</c:f>
              <c:strCache>
                <c:ptCount val="1"/>
                <c:pt idx="0">
                  <c:v>2025 г.</c:v>
                </c:pt>
              </c:strCache>
            </c:strRef>
          </c:tx>
          <c:invertIfNegative val="0"/>
          <c:dLbls>
            <c:dLbl>
              <c:idx val="0"/>
              <c:layout>
                <c:manualLayout>
                  <c:x val="8.9570260228640508E-3"/>
                  <c:y val="5.8737151248164461E-3"/>
                </c:manualLayout>
              </c:layout>
              <c:showLegendKey val="0"/>
              <c:showVal val="1"/>
              <c:showCatName val="0"/>
              <c:showSerName val="0"/>
              <c:showPercent val="0"/>
              <c:showBubbleSize val="0"/>
              <c:extLst xmlns:c16r2="http://schemas.microsoft.com/office/drawing/2015/06/chart">
                <c:ext xmlns:c15="http://schemas.microsoft.com/office/drawing/2012/chart" uri="{CE6537A1-D6FC-4f65-9D91-7224C49458BB}"/>
                <c:ext xmlns:c16="http://schemas.microsoft.com/office/drawing/2014/chart" uri="{C3380CC4-5D6E-409C-BE32-E72D297353CC}">
                  <c16:uniqueId val="{00000006-9FF9-4248-BEA6-8B74AD13FB2B}"/>
                </c:ext>
              </c:extLst>
            </c:dLbl>
            <c:dLbl>
              <c:idx val="1"/>
              <c:layout>
                <c:manualLayout>
                  <c:x val="1.6421214375250962E-2"/>
                  <c:y val="-2.9368575624082773E-3"/>
                </c:manualLayout>
              </c:layout>
              <c:showLegendKey val="0"/>
              <c:showVal val="1"/>
              <c:showCatName val="0"/>
              <c:showSerName val="0"/>
              <c:showPercent val="0"/>
              <c:showBubbleSize val="0"/>
              <c:extLst xmlns:c16r2="http://schemas.microsoft.com/office/drawing/2015/06/chart">
                <c:ext xmlns:c15="http://schemas.microsoft.com/office/drawing/2012/chart" uri="{CE6537A1-D6FC-4f65-9D91-7224C49458BB}"/>
                <c:ext xmlns:c16="http://schemas.microsoft.com/office/drawing/2014/chart" uri="{C3380CC4-5D6E-409C-BE32-E72D297353CC}">
                  <c16:uniqueId val="{00000007-9FF9-4248-BEA6-8B74AD13FB2B}"/>
                </c:ext>
              </c:extLst>
            </c:dLbl>
            <c:dLbl>
              <c:idx val="2"/>
              <c:layout>
                <c:manualLayout>
                  <c:x val="1.492837670477371E-2"/>
                  <c:y val="0"/>
                </c:manualLayout>
              </c:layout>
              <c:showLegendKey val="0"/>
              <c:showVal val="1"/>
              <c:showCatName val="0"/>
              <c:showSerName val="0"/>
              <c:showPercent val="0"/>
              <c:showBubbleSize val="0"/>
              <c:extLst xmlns:c16r2="http://schemas.microsoft.com/office/drawing/2015/06/chart">
                <c:ext xmlns:c15="http://schemas.microsoft.com/office/drawing/2012/chart" uri="{CE6537A1-D6FC-4f65-9D91-7224C49458BB}"/>
                <c:ext xmlns:c16="http://schemas.microsoft.com/office/drawing/2014/chart" uri="{C3380CC4-5D6E-409C-BE32-E72D297353CC}">
                  <c16:uniqueId val="{00000008-9FF9-4248-BEA6-8B74AD13FB2B}"/>
                </c:ext>
              </c:extLst>
            </c:dLbl>
            <c:spPr>
              <a:noFill/>
              <a:ln>
                <a:noFill/>
              </a:ln>
              <a:effectLst/>
            </c:spPr>
            <c:txPr>
              <a:bodyPr/>
              <a:lstStyle/>
              <a:p>
                <a:pPr>
                  <a:defRPr>
                    <a:latin typeface="Calibri" panose="020F0502020204030204" pitchFamily="34" charset="0"/>
                    <a:ea typeface="Calibri" panose="020F0502020204030204" pitchFamily="34" charset="0"/>
                    <a:cs typeface="Calibri" panose="020F0502020204030204" pitchFamily="34" charset="0"/>
                  </a:defRPr>
                </a:pPr>
                <a:endParaRPr lang="bg-BG"/>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Sheet1!$A$2:$A$4</c:f>
              <c:strCache>
                <c:ptCount val="3"/>
                <c:pt idx="0">
                  <c:v>бр. постъпили дела</c:v>
                </c:pt>
                <c:pt idx="1">
                  <c:v>бр. дела за разглеждане</c:v>
                </c:pt>
                <c:pt idx="2">
                  <c:v>бр. приключили дела</c:v>
                </c:pt>
              </c:strCache>
            </c:strRef>
          </c:cat>
          <c:val>
            <c:numRef>
              <c:f>Sheet1!$E$2:$E$4</c:f>
              <c:numCache>
                <c:formatCode>General</c:formatCode>
                <c:ptCount val="3"/>
                <c:pt idx="0">
                  <c:v>7055</c:v>
                </c:pt>
                <c:pt idx="1">
                  <c:v>7566</c:v>
                </c:pt>
                <c:pt idx="2">
                  <c:v>6972</c:v>
                </c:pt>
              </c:numCache>
            </c:numRef>
          </c:val>
          <c:extLst xmlns:c16r2="http://schemas.microsoft.com/office/drawing/2015/06/chart">
            <c:ext xmlns:c16="http://schemas.microsoft.com/office/drawing/2014/chart" uri="{C3380CC4-5D6E-409C-BE32-E72D297353CC}">
              <c16:uniqueId val="{00000009-9FF9-4248-BEA6-8B74AD13FB2B}"/>
            </c:ext>
          </c:extLst>
        </c:ser>
        <c:dLbls>
          <c:showLegendKey val="0"/>
          <c:showVal val="0"/>
          <c:showCatName val="0"/>
          <c:showSerName val="0"/>
          <c:showPercent val="0"/>
          <c:showBubbleSize val="0"/>
        </c:dLbls>
        <c:gapWidth val="150"/>
        <c:shape val="box"/>
        <c:axId val="303519744"/>
        <c:axId val="303763968"/>
        <c:axId val="0"/>
      </c:bar3DChart>
      <c:catAx>
        <c:axId val="303519744"/>
        <c:scaling>
          <c:orientation val="minMax"/>
        </c:scaling>
        <c:delete val="0"/>
        <c:axPos val="l"/>
        <c:numFmt formatCode="General" sourceLinked="0"/>
        <c:majorTickMark val="out"/>
        <c:minorTickMark val="none"/>
        <c:tickLblPos val="nextTo"/>
        <c:txPr>
          <a:bodyPr/>
          <a:lstStyle/>
          <a:p>
            <a:pPr algn="just">
              <a:defRPr sz="1400">
                <a:latin typeface="Arial" panose="020B0604020202020204" pitchFamily="34" charset="0"/>
                <a:cs typeface="Arial" panose="020B0604020202020204" pitchFamily="34" charset="0"/>
              </a:defRPr>
            </a:pPr>
            <a:endParaRPr lang="bg-BG"/>
          </a:p>
        </c:txPr>
        <c:crossAx val="303763968"/>
        <c:crosses val="autoZero"/>
        <c:auto val="1"/>
        <c:lblAlgn val="l"/>
        <c:lblOffset val="100"/>
        <c:noMultiLvlLbl val="0"/>
      </c:catAx>
      <c:valAx>
        <c:axId val="303763968"/>
        <c:scaling>
          <c:orientation val="minMax"/>
        </c:scaling>
        <c:delete val="1"/>
        <c:axPos val="b"/>
        <c:majorGridlines/>
        <c:numFmt formatCode="General" sourceLinked="1"/>
        <c:majorTickMark val="out"/>
        <c:minorTickMark val="none"/>
        <c:tickLblPos val="nextTo"/>
        <c:crossAx val="303519744"/>
        <c:crosses val="autoZero"/>
        <c:crossBetween val="between"/>
      </c:valAx>
      <c:spPr>
        <a:ln>
          <a:gradFill>
            <a:gsLst>
              <a:gs pos="0">
                <a:schemeClr val="accent1">
                  <a:tint val="66000"/>
                  <a:satMod val="160000"/>
                </a:schemeClr>
              </a:gs>
              <a:gs pos="55000">
                <a:schemeClr val="accent1">
                  <a:tint val="44500"/>
                  <a:satMod val="160000"/>
                </a:schemeClr>
              </a:gs>
              <a:gs pos="100000">
                <a:schemeClr val="accent1">
                  <a:tint val="23500"/>
                  <a:satMod val="160000"/>
                </a:schemeClr>
              </a:gs>
            </a:gsLst>
            <a:lin ang="5400000" scaled="0"/>
          </a:gradFill>
        </a:ln>
      </c:spPr>
    </c:plotArea>
    <c:legend>
      <c:legendPos val="r"/>
      <c:layout>
        <c:manualLayout>
          <c:xMode val="edge"/>
          <c:yMode val="edge"/>
          <c:x val="0.85543548073134468"/>
          <c:y val="1.2693237133904506E-3"/>
          <c:w val="0.1445645494918375"/>
          <c:h val="0.76838646270537769"/>
        </c:manualLayout>
      </c:layout>
      <c:overlay val="0"/>
      <c:txPr>
        <a:bodyPr/>
        <a:lstStyle/>
        <a:p>
          <a:pPr>
            <a:defRPr sz="1600">
              <a:latin typeface="Arial" panose="020B0604020202020204" pitchFamily="34" charset="0"/>
              <a:cs typeface="Arial" panose="020B0604020202020204" pitchFamily="34" charset="0"/>
            </a:defRPr>
          </a:pPr>
          <a:endParaRPr lang="bg-BG"/>
        </a:p>
      </c:txPr>
    </c:legend>
    <c:plotVisOnly val="1"/>
    <c:dispBlanksAs val="gap"/>
    <c:showDLblsOverMax val="0"/>
  </c:chart>
  <c:txPr>
    <a:bodyPr/>
    <a:lstStyle/>
    <a:p>
      <a:pPr>
        <a:defRPr sz="1800"/>
      </a:pPr>
      <a:endParaRPr lang="bg-BG"/>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bg-BG"/>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rAngAx val="1"/>
    </c:view3D>
    <c:floor>
      <c:thickness val="0"/>
    </c:floor>
    <c:sideWall>
      <c:thickness val="0"/>
    </c:sideWall>
    <c:backWall>
      <c:thickness val="0"/>
    </c:backWall>
    <c:plotArea>
      <c:layout>
        <c:manualLayout>
          <c:layoutTarget val="inner"/>
          <c:xMode val="edge"/>
          <c:yMode val="edge"/>
          <c:x val="0.51882837561971418"/>
          <c:y val="0.10217838568682386"/>
          <c:w val="0.46419631573831044"/>
          <c:h val="0.77454652522387091"/>
        </c:manualLayout>
      </c:layout>
      <c:bar3DChart>
        <c:barDir val="bar"/>
        <c:grouping val="clustered"/>
        <c:varyColors val="0"/>
        <c:ser>
          <c:idx val="0"/>
          <c:order val="0"/>
          <c:tx>
            <c:strRef>
              <c:f>Sheet1!$B$1</c:f>
              <c:strCache>
                <c:ptCount val="1"/>
                <c:pt idx="0">
                  <c:v>2024 г.</c:v>
                </c:pt>
              </c:strCache>
            </c:strRef>
          </c:tx>
          <c:invertIfNegative val="0"/>
          <c:dLbls>
            <c:dLbl>
              <c:idx val="0"/>
              <c:layout>
                <c:manualLayout>
                  <c:x val="3.0864197530864196E-2"/>
                  <c:y val="-9.416738300246414E-17"/>
                </c:manualLayout>
              </c:layout>
              <c:showLegendKey val="0"/>
              <c:showVal val="1"/>
              <c:showCatName val="0"/>
              <c:showSerName val="0"/>
              <c:showPercent val="0"/>
              <c:showBubbleSize val="0"/>
              <c:extLst xmlns:c16r2="http://schemas.microsoft.com/office/drawing/2015/06/chart">
                <c:ext xmlns:c15="http://schemas.microsoft.com/office/drawing/2012/chart" uri="{CE6537A1-D6FC-4f65-9D91-7224C49458BB}"/>
                <c:ext xmlns:c16="http://schemas.microsoft.com/office/drawing/2014/chart" uri="{C3380CC4-5D6E-409C-BE32-E72D297353CC}">
                  <c16:uniqueId val="{00000000-E9AB-492B-B2E3-9D7E2F7032C9}"/>
                </c:ext>
              </c:extLst>
            </c:dLbl>
            <c:dLbl>
              <c:idx val="1"/>
              <c:layout>
                <c:manualLayout>
                  <c:x val="3.8580246913580245E-2"/>
                  <c:y val="2.5682310226938601E-3"/>
                </c:manualLayout>
              </c:layout>
              <c:showLegendKey val="0"/>
              <c:showVal val="1"/>
              <c:showCatName val="0"/>
              <c:showSerName val="0"/>
              <c:showPercent val="0"/>
              <c:showBubbleSize val="0"/>
              <c:extLst xmlns:c16r2="http://schemas.microsoft.com/office/drawing/2015/06/chart">
                <c:ext xmlns:c15="http://schemas.microsoft.com/office/drawing/2012/chart" uri="{CE6537A1-D6FC-4f65-9D91-7224C49458BB}"/>
                <c:ext xmlns:c16="http://schemas.microsoft.com/office/drawing/2014/chart" uri="{C3380CC4-5D6E-409C-BE32-E72D297353CC}">
                  <c16:uniqueId val="{00000001-E9AB-492B-B2E3-9D7E2F7032C9}"/>
                </c:ext>
              </c:extLst>
            </c:dLbl>
            <c:dLbl>
              <c:idx val="2"/>
              <c:layout>
                <c:manualLayout>
                  <c:x val="3.2407407407407406E-2"/>
                  <c:y val="2.5682310226938128E-3"/>
                </c:manualLayout>
              </c:layout>
              <c:showLegendKey val="0"/>
              <c:showVal val="1"/>
              <c:showCatName val="0"/>
              <c:showSerName val="0"/>
              <c:showPercent val="0"/>
              <c:showBubbleSize val="0"/>
              <c:extLst xmlns:c16r2="http://schemas.microsoft.com/office/drawing/2015/06/chart">
                <c:ext xmlns:c15="http://schemas.microsoft.com/office/drawing/2012/chart" uri="{CE6537A1-D6FC-4f65-9D91-7224C49458BB}"/>
                <c:ext xmlns:c16="http://schemas.microsoft.com/office/drawing/2014/chart" uri="{C3380CC4-5D6E-409C-BE32-E72D297353CC}">
                  <c16:uniqueId val="{00000002-E9AB-492B-B2E3-9D7E2F7032C9}"/>
                </c:ext>
              </c:extLst>
            </c:dLbl>
            <c:spPr>
              <a:noFill/>
              <a:ln>
                <a:noFill/>
              </a:ln>
              <a:effectLst/>
            </c:spPr>
            <c:txPr>
              <a:bodyPr/>
              <a:lstStyle/>
              <a:p>
                <a:pPr>
                  <a:defRPr sz="2000">
                    <a:latin typeface="Calibri" panose="020F0502020204030204" pitchFamily="34" charset="0"/>
                    <a:ea typeface="Calibri" panose="020F0502020204030204" pitchFamily="34" charset="0"/>
                    <a:cs typeface="Calibri" panose="020F0502020204030204" pitchFamily="34" charset="0"/>
                  </a:defRPr>
                </a:pPr>
                <a:endParaRPr lang="bg-BG"/>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Sheet1!$A$2:$A$5</c:f>
              <c:strCache>
                <c:ptCount val="4"/>
                <c:pt idx="0">
                  <c:v>бр. прекратени дела</c:v>
                </c:pt>
                <c:pt idx="1">
                  <c:v>бр. дела приключили със съдебен акт по същество</c:v>
                </c:pt>
                <c:pt idx="3">
                  <c:v>бр. приключили дела</c:v>
                </c:pt>
              </c:strCache>
            </c:strRef>
          </c:cat>
          <c:val>
            <c:numRef>
              <c:f>Sheet1!$B$2:$B$5</c:f>
              <c:numCache>
                <c:formatCode>General</c:formatCode>
                <c:ptCount val="4"/>
                <c:pt idx="0">
                  <c:v>1023</c:v>
                </c:pt>
                <c:pt idx="1">
                  <c:v>4621</c:v>
                </c:pt>
                <c:pt idx="3">
                  <c:v>5644</c:v>
                </c:pt>
              </c:numCache>
            </c:numRef>
          </c:val>
          <c:extLst xmlns:c16r2="http://schemas.microsoft.com/office/drawing/2015/06/chart">
            <c:ext xmlns:c16="http://schemas.microsoft.com/office/drawing/2014/chart" uri="{C3380CC4-5D6E-409C-BE32-E72D297353CC}">
              <c16:uniqueId val="{00000003-E9AB-492B-B2E3-9D7E2F7032C9}"/>
            </c:ext>
          </c:extLst>
        </c:ser>
        <c:ser>
          <c:idx val="1"/>
          <c:order val="1"/>
          <c:tx>
            <c:strRef>
              <c:f>Sheet1!$C$1</c:f>
              <c:strCache>
                <c:ptCount val="1"/>
                <c:pt idx="0">
                  <c:v>2025 г.</c:v>
                </c:pt>
              </c:strCache>
            </c:strRef>
          </c:tx>
          <c:invertIfNegative val="0"/>
          <c:dLbls>
            <c:dLbl>
              <c:idx val="0"/>
              <c:layout>
                <c:manualLayout>
                  <c:x val="1.8518518518518517E-2"/>
                  <c:y val="-5.1364620453878138E-3"/>
                </c:manualLayout>
              </c:layout>
              <c:showLegendKey val="0"/>
              <c:showVal val="1"/>
              <c:showCatName val="0"/>
              <c:showSerName val="0"/>
              <c:showPercent val="0"/>
              <c:showBubbleSize val="0"/>
              <c:extLst xmlns:c16r2="http://schemas.microsoft.com/office/drawing/2015/06/chart">
                <c:ext xmlns:c15="http://schemas.microsoft.com/office/drawing/2012/chart" uri="{CE6537A1-D6FC-4f65-9D91-7224C49458BB}"/>
                <c:ext xmlns:c16="http://schemas.microsoft.com/office/drawing/2014/chart" uri="{C3380CC4-5D6E-409C-BE32-E72D297353CC}">
                  <c16:uniqueId val="{00000004-E9AB-492B-B2E3-9D7E2F7032C9}"/>
                </c:ext>
              </c:extLst>
            </c:dLbl>
            <c:dLbl>
              <c:idx val="1"/>
              <c:layout>
                <c:manualLayout>
                  <c:x val="3.3950617283950733E-2"/>
                  <c:y val="-1.2841155113469347E-2"/>
                </c:manualLayout>
              </c:layout>
              <c:showLegendKey val="0"/>
              <c:showVal val="1"/>
              <c:showCatName val="0"/>
              <c:showSerName val="0"/>
              <c:showPercent val="0"/>
              <c:showBubbleSize val="0"/>
              <c:extLst xmlns:c16r2="http://schemas.microsoft.com/office/drawing/2015/06/chart">
                <c:ext xmlns:c15="http://schemas.microsoft.com/office/drawing/2012/chart" uri="{CE6537A1-D6FC-4f65-9D91-7224C49458BB}"/>
                <c:ext xmlns:c16="http://schemas.microsoft.com/office/drawing/2014/chart" uri="{C3380CC4-5D6E-409C-BE32-E72D297353CC}">
                  <c16:uniqueId val="{00000005-E9AB-492B-B2E3-9D7E2F7032C9}"/>
                </c:ext>
              </c:extLst>
            </c:dLbl>
            <c:dLbl>
              <c:idx val="2"/>
              <c:layout>
                <c:manualLayout>
                  <c:x val="2.6234567901234455E-2"/>
                  <c:y val="-2.5682310226938601E-3"/>
                </c:manualLayout>
              </c:layout>
              <c:showLegendKey val="0"/>
              <c:showVal val="1"/>
              <c:showCatName val="0"/>
              <c:showSerName val="0"/>
              <c:showPercent val="0"/>
              <c:showBubbleSize val="0"/>
              <c:extLst xmlns:c16r2="http://schemas.microsoft.com/office/drawing/2015/06/chart">
                <c:ext xmlns:c15="http://schemas.microsoft.com/office/drawing/2012/chart" uri="{CE6537A1-D6FC-4f65-9D91-7224C49458BB}"/>
                <c:ext xmlns:c16="http://schemas.microsoft.com/office/drawing/2014/chart" uri="{C3380CC4-5D6E-409C-BE32-E72D297353CC}">
                  <c16:uniqueId val="{00000006-E9AB-492B-B2E3-9D7E2F7032C9}"/>
                </c:ext>
              </c:extLst>
            </c:dLbl>
            <c:spPr>
              <a:noFill/>
              <a:ln>
                <a:noFill/>
              </a:ln>
              <a:effectLst/>
            </c:spPr>
            <c:txPr>
              <a:bodyPr/>
              <a:lstStyle/>
              <a:p>
                <a:pPr>
                  <a:defRPr sz="2000">
                    <a:latin typeface="Calibri" panose="020F0502020204030204" pitchFamily="34" charset="0"/>
                    <a:ea typeface="Calibri" panose="020F0502020204030204" pitchFamily="34" charset="0"/>
                    <a:cs typeface="Calibri" panose="020F0502020204030204" pitchFamily="34" charset="0"/>
                  </a:defRPr>
                </a:pPr>
                <a:endParaRPr lang="bg-BG"/>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Sheet1!$A$2:$A$5</c:f>
              <c:strCache>
                <c:ptCount val="4"/>
                <c:pt idx="0">
                  <c:v>бр. прекратени дела</c:v>
                </c:pt>
                <c:pt idx="1">
                  <c:v>бр. дела приключили със съдебен акт по същество</c:v>
                </c:pt>
                <c:pt idx="3">
                  <c:v>бр. приключили дела</c:v>
                </c:pt>
              </c:strCache>
            </c:strRef>
          </c:cat>
          <c:val>
            <c:numRef>
              <c:f>Sheet1!$C$2:$C$5</c:f>
              <c:numCache>
                <c:formatCode>General</c:formatCode>
                <c:ptCount val="4"/>
                <c:pt idx="0">
                  <c:v>980</c:v>
                </c:pt>
                <c:pt idx="1">
                  <c:v>5992</c:v>
                </c:pt>
                <c:pt idx="3">
                  <c:v>6972</c:v>
                </c:pt>
              </c:numCache>
            </c:numRef>
          </c:val>
          <c:extLst xmlns:c16r2="http://schemas.microsoft.com/office/drawing/2015/06/chart">
            <c:ext xmlns:c16="http://schemas.microsoft.com/office/drawing/2014/chart" uri="{C3380CC4-5D6E-409C-BE32-E72D297353CC}">
              <c16:uniqueId val="{00000007-E9AB-492B-B2E3-9D7E2F7032C9}"/>
            </c:ext>
          </c:extLst>
        </c:ser>
        <c:dLbls>
          <c:showLegendKey val="0"/>
          <c:showVal val="1"/>
          <c:showCatName val="0"/>
          <c:showSerName val="0"/>
          <c:showPercent val="0"/>
          <c:showBubbleSize val="0"/>
        </c:dLbls>
        <c:gapWidth val="150"/>
        <c:shape val="box"/>
        <c:axId val="303520768"/>
        <c:axId val="315826176"/>
        <c:axId val="0"/>
      </c:bar3DChart>
      <c:catAx>
        <c:axId val="303520768"/>
        <c:scaling>
          <c:orientation val="minMax"/>
        </c:scaling>
        <c:delete val="0"/>
        <c:axPos val="l"/>
        <c:numFmt formatCode="General" sourceLinked="0"/>
        <c:majorTickMark val="none"/>
        <c:minorTickMark val="none"/>
        <c:tickLblPos val="nextTo"/>
        <c:txPr>
          <a:bodyPr/>
          <a:lstStyle/>
          <a:p>
            <a:pPr algn="just">
              <a:defRPr sz="2000">
                <a:latin typeface="Calibri" panose="020F0502020204030204" pitchFamily="34" charset="0"/>
                <a:ea typeface="Calibri" panose="020F0502020204030204" pitchFamily="34" charset="0"/>
                <a:cs typeface="Calibri" panose="020F0502020204030204" pitchFamily="34" charset="0"/>
              </a:defRPr>
            </a:pPr>
            <a:endParaRPr lang="bg-BG"/>
          </a:p>
        </c:txPr>
        <c:crossAx val="315826176"/>
        <c:crosses val="autoZero"/>
        <c:auto val="1"/>
        <c:lblAlgn val="ctr"/>
        <c:lblOffset val="100"/>
        <c:noMultiLvlLbl val="0"/>
      </c:catAx>
      <c:valAx>
        <c:axId val="315826176"/>
        <c:scaling>
          <c:orientation val="minMax"/>
        </c:scaling>
        <c:delete val="1"/>
        <c:axPos val="b"/>
        <c:numFmt formatCode="General" sourceLinked="1"/>
        <c:majorTickMark val="out"/>
        <c:minorTickMark val="none"/>
        <c:tickLblPos val="nextTo"/>
        <c:crossAx val="303520768"/>
        <c:crosses val="autoZero"/>
        <c:crossBetween val="between"/>
      </c:valAx>
      <c:spPr>
        <a:noFill/>
      </c:spPr>
    </c:plotArea>
    <c:legend>
      <c:legendPos val="t"/>
      <c:layout>
        <c:manualLayout>
          <c:xMode val="edge"/>
          <c:yMode val="edge"/>
          <c:x val="1.8240254690386024E-3"/>
          <c:y val="0.93108647496743202"/>
          <c:w val="0.28338898609895985"/>
          <c:h val="6.7404537639548984E-2"/>
        </c:manualLayout>
      </c:layout>
      <c:overlay val="0"/>
      <c:txPr>
        <a:bodyPr/>
        <a:lstStyle/>
        <a:p>
          <a:pPr>
            <a:defRPr sz="2000">
              <a:latin typeface="Calibri" panose="020F0502020204030204" pitchFamily="34" charset="0"/>
              <a:ea typeface="Calibri" panose="020F0502020204030204" pitchFamily="34" charset="0"/>
              <a:cs typeface="Calibri" panose="020F0502020204030204" pitchFamily="34" charset="0"/>
            </a:defRPr>
          </a:pPr>
          <a:endParaRPr lang="bg-BG"/>
        </a:p>
      </c:txPr>
    </c:legend>
    <c:plotVisOnly val="1"/>
    <c:dispBlanksAs val="gap"/>
    <c:showDLblsOverMax val="0"/>
  </c:chart>
  <c:txPr>
    <a:bodyPr/>
    <a:lstStyle/>
    <a:p>
      <a:pPr>
        <a:defRPr sz="1800"/>
      </a:pPr>
      <a:endParaRPr lang="bg-BG"/>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bg-BG"/>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0"/>
      <c:rAngAx val="0"/>
      <c:perspective val="30"/>
    </c:view3D>
    <c:floor>
      <c:thickness val="0"/>
    </c:floor>
    <c:sideWall>
      <c:thickness val="0"/>
    </c:sideWall>
    <c:backWall>
      <c:thickness val="0"/>
    </c:backWall>
    <c:plotArea>
      <c:layout/>
      <c:pie3DChart>
        <c:varyColors val="1"/>
        <c:ser>
          <c:idx val="0"/>
          <c:order val="0"/>
          <c:tx>
            <c:strRef>
              <c:f>Sheet1!$B$1</c:f>
              <c:strCache>
                <c:ptCount val="1"/>
                <c:pt idx="0">
                  <c:v>Sales</c:v>
                </c:pt>
              </c:strCache>
            </c:strRef>
          </c:tx>
          <c:dLbls>
            <c:spPr>
              <a:noFill/>
              <a:ln>
                <a:noFill/>
              </a:ln>
              <a:effectLst/>
            </c:spPr>
            <c:txPr>
              <a:bodyPr wrap="square" lIns="38100" tIns="19050" rIns="38100" bIns="19050" anchor="ctr">
                <a:spAutoFit/>
              </a:bodyPr>
              <a:lstStyle/>
              <a:p>
                <a:pPr>
                  <a:defRPr sz="2000">
                    <a:latin typeface="Calibri" panose="020F0502020204030204" pitchFamily="34" charset="0"/>
                    <a:ea typeface="Calibri" panose="020F0502020204030204" pitchFamily="34" charset="0"/>
                    <a:cs typeface="Calibri" panose="020F0502020204030204" pitchFamily="34" charset="0"/>
                  </a:defRPr>
                </a:pPr>
                <a:endParaRPr lang="bg-BG"/>
              </a:p>
            </c:txPr>
            <c:showLegendKey val="0"/>
            <c:showVal val="0"/>
            <c:showCatName val="0"/>
            <c:showSerName val="0"/>
            <c:showPercent val="1"/>
            <c:showBubbleSize val="0"/>
            <c:showLeaderLines val="1"/>
            <c:extLst xmlns:c16r2="http://schemas.microsoft.com/office/drawing/2015/06/chart">
              <c:ext xmlns:c15="http://schemas.microsoft.com/office/drawing/2012/chart" uri="{CE6537A1-D6FC-4f65-9D91-7224C49458BB}"/>
            </c:extLst>
          </c:dLbls>
          <c:cat>
            <c:strRef>
              <c:f>Sheet1!$A$2:$A$3</c:f>
              <c:strCache>
                <c:ptCount val="2"/>
                <c:pt idx="0">
                  <c:v>с акт по същество</c:v>
                </c:pt>
                <c:pt idx="1">
                  <c:v>прекратени</c:v>
                </c:pt>
              </c:strCache>
            </c:strRef>
          </c:cat>
          <c:val>
            <c:numRef>
              <c:f>Sheet1!$B$2:$B$3</c:f>
              <c:numCache>
                <c:formatCode>General</c:formatCode>
                <c:ptCount val="2"/>
                <c:pt idx="0">
                  <c:v>3656</c:v>
                </c:pt>
                <c:pt idx="1">
                  <c:v>554</c:v>
                </c:pt>
              </c:numCache>
            </c:numRef>
          </c:val>
          <c:extLst xmlns:c16r2="http://schemas.microsoft.com/office/drawing/2015/06/chart">
            <c:ext xmlns:c16="http://schemas.microsoft.com/office/drawing/2014/chart" uri="{C3380CC4-5D6E-409C-BE32-E72D297353CC}">
              <c16:uniqueId val="{00000000-EF72-4DE9-9EF4-4B9EA6692830}"/>
            </c:ext>
          </c:extLst>
        </c:ser>
        <c:dLbls>
          <c:showLegendKey val="0"/>
          <c:showVal val="0"/>
          <c:showCatName val="0"/>
          <c:showSerName val="0"/>
          <c:showPercent val="1"/>
          <c:showBubbleSize val="0"/>
          <c:showLeaderLines val="1"/>
        </c:dLbls>
      </c:pie3DChart>
    </c:plotArea>
    <c:legend>
      <c:legendPos val="r"/>
      <c:layout>
        <c:manualLayout>
          <c:xMode val="edge"/>
          <c:yMode val="edge"/>
          <c:x val="0.71603794302569068"/>
          <c:y val="0.28467845318317186"/>
          <c:w val="0.28396205697430932"/>
          <c:h val="0.4558065072191258"/>
        </c:manualLayout>
      </c:layout>
      <c:overlay val="0"/>
      <c:txPr>
        <a:bodyPr/>
        <a:lstStyle/>
        <a:p>
          <a:pPr>
            <a:defRPr sz="2000">
              <a:latin typeface="Calibri" panose="020F0502020204030204" pitchFamily="34" charset="0"/>
              <a:ea typeface="Calibri" panose="020F0502020204030204" pitchFamily="34" charset="0"/>
              <a:cs typeface="Calibri" panose="020F0502020204030204" pitchFamily="34" charset="0"/>
            </a:defRPr>
          </a:pPr>
          <a:endParaRPr lang="bg-BG"/>
        </a:p>
      </c:txPr>
    </c:legend>
    <c:plotVisOnly val="1"/>
    <c:dispBlanksAs val="gap"/>
    <c:showDLblsOverMax val="0"/>
  </c:chart>
  <c:txPr>
    <a:bodyPr/>
    <a:lstStyle/>
    <a:p>
      <a:pPr>
        <a:defRPr sz="1800"/>
      </a:pPr>
      <a:endParaRPr lang="bg-BG"/>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bg-BG"/>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75"/>
      <c:rotY val="0"/>
      <c:rAngAx val="0"/>
      <c:perspective val="30"/>
    </c:view3D>
    <c:floor>
      <c:thickness val="0"/>
    </c:floor>
    <c:sideWall>
      <c:thickness val="0"/>
    </c:sideWall>
    <c:backWall>
      <c:thickness val="0"/>
    </c:backWall>
    <c:plotArea>
      <c:layout>
        <c:manualLayout>
          <c:layoutTarget val="inner"/>
          <c:xMode val="edge"/>
          <c:yMode val="edge"/>
          <c:x val="1.0709285254572297E-3"/>
          <c:y val="2.3306669629300454E-2"/>
          <c:w val="0.66584789190089988"/>
          <c:h val="0.9766933303706995"/>
        </c:manualLayout>
      </c:layout>
      <c:pie3DChart>
        <c:varyColors val="1"/>
        <c:ser>
          <c:idx val="0"/>
          <c:order val="0"/>
          <c:tx>
            <c:strRef>
              <c:f>Sheet1!$B$1</c:f>
              <c:strCache>
                <c:ptCount val="1"/>
                <c:pt idx="0">
                  <c:v>Column1</c:v>
                </c:pt>
              </c:strCache>
            </c:strRef>
          </c:tx>
          <c:explosion val="25"/>
          <c:dLbls>
            <c:spPr>
              <a:noFill/>
              <a:ln>
                <a:noFill/>
              </a:ln>
              <a:effectLst/>
            </c:spPr>
            <c:showLegendKey val="0"/>
            <c:showVal val="0"/>
            <c:showCatName val="0"/>
            <c:showSerName val="0"/>
            <c:showPercent val="1"/>
            <c:showBubbleSize val="0"/>
            <c:showLeaderLines val="1"/>
            <c:extLst xmlns:c16r2="http://schemas.microsoft.com/office/drawing/2015/06/chart">
              <c:ext xmlns:c15="http://schemas.microsoft.com/office/drawing/2012/chart" uri="{CE6537A1-D6FC-4f65-9D91-7224C49458BB}"/>
            </c:extLst>
          </c:dLbls>
          <c:cat>
            <c:strRef>
              <c:f>Sheet1!$A$2:$A$5</c:f>
              <c:strCache>
                <c:ptCount val="4"/>
                <c:pt idx="0">
                  <c:v>със акт по същество</c:v>
                </c:pt>
                <c:pt idx="1">
                  <c:v>прекратени по спораз. по чл. 382 НПК</c:v>
                </c:pt>
                <c:pt idx="2">
                  <c:v>прекратени по спораз. по чл. 384 НПК</c:v>
                </c:pt>
                <c:pt idx="3">
                  <c:v>прекратени по др. причини</c:v>
                </c:pt>
              </c:strCache>
            </c:strRef>
          </c:cat>
          <c:val>
            <c:numRef>
              <c:f>Sheet1!$B$2:$B$5</c:f>
              <c:numCache>
                <c:formatCode>General</c:formatCode>
                <c:ptCount val="4"/>
                <c:pt idx="0" formatCode="#,##0">
                  <c:v>2336</c:v>
                </c:pt>
                <c:pt idx="1">
                  <c:v>256</c:v>
                </c:pt>
                <c:pt idx="2">
                  <c:v>32</c:v>
                </c:pt>
                <c:pt idx="3">
                  <c:v>138</c:v>
                </c:pt>
              </c:numCache>
            </c:numRef>
          </c:val>
          <c:extLst xmlns:c16r2="http://schemas.microsoft.com/office/drawing/2015/06/chart">
            <c:ext xmlns:c16="http://schemas.microsoft.com/office/drawing/2014/chart" uri="{C3380CC4-5D6E-409C-BE32-E72D297353CC}">
              <c16:uniqueId val="{00000000-CC17-4424-B332-CB9EF7D2DC34}"/>
            </c:ext>
          </c:extLst>
        </c:ser>
        <c:dLbls>
          <c:showLegendKey val="0"/>
          <c:showVal val="0"/>
          <c:showCatName val="0"/>
          <c:showSerName val="0"/>
          <c:showPercent val="1"/>
          <c:showBubbleSize val="0"/>
          <c:showLeaderLines val="1"/>
        </c:dLbls>
      </c:pie3DChart>
    </c:plotArea>
    <c:legend>
      <c:legendPos val="r"/>
      <c:layout>
        <c:manualLayout>
          <c:xMode val="edge"/>
          <c:yMode val="edge"/>
          <c:x val="0.65766510170942893"/>
          <c:y val="1.8359071214309518E-3"/>
          <c:w val="0.33189149495811127"/>
          <c:h val="0.89050661037662482"/>
        </c:manualLayout>
      </c:layout>
      <c:overlay val="0"/>
      <c:txPr>
        <a:bodyPr/>
        <a:lstStyle/>
        <a:p>
          <a:pPr>
            <a:defRPr sz="2000">
              <a:latin typeface="Calibri" panose="020F0502020204030204" pitchFamily="34" charset="0"/>
              <a:ea typeface="Calibri" panose="020F0502020204030204" pitchFamily="34" charset="0"/>
              <a:cs typeface="Calibri" panose="020F0502020204030204" pitchFamily="34" charset="0"/>
            </a:defRPr>
          </a:pPr>
          <a:endParaRPr lang="bg-BG"/>
        </a:p>
      </c:txPr>
    </c:legend>
    <c:plotVisOnly val="1"/>
    <c:dispBlanksAs val="gap"/>
    <c:showDLblsOverMax val="0"/>
  </c:chart>
  <c:txPr>
    <a:bodyPr/>
    <a:lstStyle/>
    <a:p>
      <a:pPr>
        <a:defRPr sz="1800"/>
      </a:pPr>
      <a:endParaRPr lang="bg-BG"/>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bg-BG"/>
  <c:roundedCorners val="0"/>
  <mc:AlternateContent xmlns:mc="http://schemas.openxmlformats.org/markup-compatibility/2006">
    <mc:Choice xmlns:c14="http://schemas.microsoft.com/office/drawing/2007/8/2/chart" Requires="c14">
      <c14:style val="127"/>
    </mc:Choice>
    <mc:Fallback>
      <c:style val="27"/>
    </mc:Fallback>
  </mc:AlternateContent>
  <c:chart>
    <c:autoTitleDeleted val="1"/>
    <c:plotArea>
      <c:layout>
        <c:manualLayout>
          <c:layoutTarget val="inner"/>
          <c:xMode val="edge"/>
          <c:yMode val="edge"/>
          <c:x val="0.19163082045299892"/>
          <c:y val="3.9925503704470129E-2"/>
          <c:w val="0.56971165062700491"/>
          <c:h val="0.86914224242994953"/>
        </c:manualLayout>
      </c:layout>
      <c:barChart>
        <c:barDir val="col"/>
        <c:grouping val="clustered"/>
        <c:varyColors val="0"/>
        <c:ser>
          <c:idx val="0"/>
          <c:order val="0"/>
          <c:tx>
            <c:strRef>
              <c:f>Sheet1!$B$1</c:f>
              <c:strCache>
                <c:ptCount val="1"/>
                <c:pt idx="0">
                  <c:v>ЧГД ЗП -% от всички ГД</c:v>
                </c:pt>
              </c:strCache>
            </c:strRef>
          </c:tx>
          <c:invertIfNegative val="0"/>
          <c:dLbls>
            <c:spPr>
              <a:noFill/>
              <a:ln>
                <a:noFill/>
              </a:ln>
              <a:effectLst/>
            </c:spPr>
            <c:dLblPos val="in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Sheet1!$A$2:$A$5</c:f>
              <c:strCache>
                <c:ptCount val="4"/>
                <c:pt idx="0">
                  <c:v>2022 г.</c:v>
                </c:pt>
                <c:pt idx="1">
                  <c:v>2023 г.</c:v>
                </c:pt>
                <c:pt idx="2">
                  <c:v>2024 г.</c:v>
                </c:pt>
                <c:pt idx="3">
                  <c:v>2025 г.</c:v>
                </c:pt>
              </c:strCache>
            </c:strRef>
          </c:cat>
          <c:val>
            <c:numRef>
              <c:f>Sheet1!$B$2:$B$5</c:f>
              <c:numCache>
                <c:formatCode>0%</c:formatCode>
                <c:ptCount val="4"/>
                <c:pt idx="0">
                  <c:v>0.52</c:v>
                </c:pt>
                <c:pt idx="1">
                  <c:v>0.48</c:v>
                </c:pt>
                <c:pt idx="2">
                  <c:v>0.49</c:v>
                </c:pt>
                <c:pt idx="3">
                  <c:v>0.57999999999999996</c:v>
                </c:pt>
              </c:numCache>
            </c:numRef>
          </c:val>
          <c:extLst xmlns:c16r2="http://schemas.microsoft.com/office/drawing/2015/06/chart">
            <c:ext xmlns:c16="http://schemas.microsoft.com/office/drawing/2014/chart" uri="{C3380CC4-5D6E-409C-BE32-E72D297353CC}">
              <c16:uniqueId val="{00000000-F65A-437C-9EE7-85EC59F87D13}"/>
            </c:ext>
          </c:extLst>
        </c:ser>
        <c:dLbls>
          <c:showLegendKey val="0"/>
          <c:showVal val="0"/>
          <c:showCatName val="0"/>
          <c:showSerName val="0"/>
          <c:showPercent val="0"/>
          <c:showBubbleSize val="0"/>
        </c:dLbls>
        <c:gapWidth val="75"/>
        <c:overlap val="40"/>
        <c:axId val="317285376"/>
        <c:axId val="317235200"/>
      </c:barChart>
      <c:catAx>
        <c:axId val="317285376"/>
        <c:scaling>
          <c:orientation val="minMax"/>
        </c:scaling>
        <c:delete val="0"/>
        <c:axPos val="b"/>
        <c:numFmt formatCode="General" sourceLinked="0"/>
        <c:majorTickMark val="none"/>
        <c:minorTickMark val="none"/>
        <c:tickLblPos val="nextTo"/>
        <c:crossAx val="317235200"/>
        <c:crosses val="autoZero"/>
        <c:auto val="1"/>
        <c:lblAlgn val="ctr"/>
        <c:lblOffset val="100"/>
        <c:noMultiLvlLbl val="0"/>
      </c:catAx>
      <c:valAx>
        <c:axId val="317235200"/>
        <c:scaling>
          <c:orientation val="minMax"/>
        </c:scaling>
        <c:delete val="0"/>
        <c:axPos val="l"/>
        <c:majorGridlines/>
        <c:numFmt formatCode="0%" sourceLinked="1"/>
        <c:majorTickMark val="none"/>
        <c:minorTickMark val="none"/>
        <c:tickLblPos val="nextTo"/>
        <c:crossAx val="317285376"/>
        <c:crosses val="autoZero"/>
        <c:crossBetween val="between"/>
      </c:valAx>
    </c:plotArea>
    <c:legend>
      <c:legendPos val="r"/>
      <c:layout>
        <c:manualLayout>
          <c:xMode val="edge"/>
          <c:yMode val="edge"/>
          <c:x val="0.50054000194420145"/>
          <c:y val="1.4617420434468212E-2"/>
          <c:w val="0.4994599980557986"/>
          <c:h val="0.11440203586006135"/>
        </c:manualLayout>
      </c:layout>
      <c:overlay val="0"/>
    </c:legend>
    <c:plotVisOnly val="1"/>
    <c:dispBlanksAs val="gap"/>
    <c:showDLblsOverMax val="0"/>
  </c:chart>
  <c:txPr>
    <a:bodyPr/>
    <a:lstStyle/>
    <a:p>
      <a:pPr>
        <a:defRPr sz="1800">
          <a:latin typeface="Calibri" panose="020F0502020204030204" pitchFamily="34" charset="0"/>
          <a:ea typeface="Calibri" panose="020F0502020204030204" pitchFamily="34" charset="0"/>
          <a:cs typeface="Calibri" panose="020F0502020204030204" pitchFamily="34" charset="0"/>
        </a:defRPr>
      </a:pPr>
      <a:endParaRPr lang="bg-BG"/>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bg-BG"/>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view3D>
      <c:rotX val="15"/>
      <c:rotY val="20"/>
      <c:rAngAx val="1"/>
    </c:view3D>
    <c:floor>
      <c:thickness val="0"/>
    </c:floor>
    <c:sideWall>
      <c:thickness val="0"/>
    </c:sideWall>
    <c:backWall>
      <c:thickness val="0"/>
    </c:backWall>
    <c:plotArea>
      <c:layout/>
      <c:bar3DChart>
        <c:barDir val="bar"/>
        <c:grouping val="clustered"/>
        <c:varyColors val="0"/>
        <c:ser>
          <c:idx val="0"/>
          <c:order val="0"/>
          <c:tx>
            <c:strRef>
              <c:f>Sheet1!$B$1</c:f>
              <c:strCache>
                <c:ptCount val="1"/>
                <c:pt idx="0">
                  <c:v>2024 г.</c:v>
                </c:pt>
              </c:strCache>
            </c:strRef>
          </c:tx>
          <c:invertIfNegative val="0"/>
          <c:dLbls>
            <c:dLbl>
              <c:idx val="0"/>
              <c:layout>
                <c:manualLayout>
                  <c:x val="2.1604938271604937E-2"/>
                  <c:y val="3.81791483113069E-2"/>
                </c:manualLayout>
              </c:layout>
              <c:showLegendKey val="0"/>
              <c:showVal val="1"/>
              <c:showCatName val="0"/>
              <c:showSerName val="0"/>
              <c:showPercent val="0"/>
              <c:showBubbleSize val="0"/>
              <c:extLst xmlns:c16r2="http://schemas.microsoft.com/office/drawing/2015/06/chart">
                <c:ext xmlns:c15="http://schemas.microsoft.com/office/drawing/2012/chart" uri="{CE6537A1-D6FC-4f65-9D91-7224C49458BB}"/>
                <c:ext xmlns:c16="http://schemas.microsoft.com/office/drawing/2014/chart" uri="{C3380CC4-5D6E-409C-BE32-E72D297353CC}">
                  <c16:uniqueId val="{00000000-D8AE-469B-9A47-5AFDAFEDCEB9}"/>
                </c:ext>
              </c:extLst>
            </c:dLbl>
            <c:dLbl>
              <c:idx val="1"/>
              <c:layout>
                <c:manualLayout>
                  <c:x val="2.4691358024691246E-2"/>
                  <c:y val="2.643171806167401E-2"/>
                </c:manualLayout>
              </c:layout>
              <c:showLegendKey val="0"/>
              <c:showVal val="1"/>
              <c:showCatName val="0"/>
              <c:showSerName val="0"/>
              <c:showPercent val="0"/>
              <c:showBubbleSize val="0"/>
              <c:extLst xmlns:c16r2="http://schemas.microsoft.com/office/drawing/2015/06/chart">
                <c:ext xmlns:c15="http://schemas.microsoft.com/office/drawing/2012/chart" uri="{CE6537A1-D6FC-4f65-9D91-7224C49458BB}"/>
                <c:ext xmlns:c16="http://schemas.microsoft.com/office/drawing/2014/chart" uri="{C3380CC4-5D6E-409C-BE32-E72D297353CC}">
                  <c16:uniqueId val="{00000001-D8AE-469B-9A47-5AFDAFEDCEB9}"/>
                </c:ext>
              </c:extLst>
            </c:dLbl>
            <c:dLbl>
              <c:idx val="2"/>
              <c:layout>
                <c:manualLayout>
                  <c:x val="3.2407407407407406E-2"/>
                  <c:y val="-1.7621145374449341E-2"/>
                </c:manualLayout>
              </c:layout>
              <c:showLegendKey val="0"/>
              <c:showVal val="1"/>
              <c:showCatName val="0"/>
              <c:showSerName val="0"/>
              <c:showPercent val="0"/>
              <c:showBubbleSize val="0"/>
              <c:extLst xmlns:c16r2="http://schemas.microsoft.com/office/drawing/2015/06/chart">
                <c:ext xmlns:c15="http://schemas.microsoft.com/office/drawing/2012/chart" uri="{CE6537A1-D6FC-4f65-9D91-7224C49458BB}"/>
                <c:ext xmlns:c16="http://schemas.microsoft.com/office/drawing/2014/chart" uri="{C3380CC4-5D6E-409C-BE32-E72D297353CC}">
                  <c16:uniqueId val="{00000002-D8AE-469B-9A47-5AFDAFEDCEB9}"/>
                </c:ext>
              </c:extLst>
            </c:dLbl>
            <c:spPr>
              <a:noFill/>
              <a:ln>
                <a:noFill/>
              </a:ln>
              <a:effectLst/>
            </c:spPr>
            <c:txPr>
              <a:bodyPr wrap="square" lIns="38100" tIns="19050" rIns="38100" bIns="19050" anchor="ctr">
                <a:spAutoFit/>
              </a:bodyPr>
              <a:lstStyle/>
              <a:p>
                <a:pPr>
                  <a:defRPr sz="2000">
                    <a:latin typeface="Calibri" panose="020F0502020204030204" pitchFamily="34" charset="0"/>
                    <a:ea typeface="Calibri" panose="020F0502020204030204" pitchFamily="34" charset="0"/>
                    <a:cs typeface="Calibri" panose="020F0502020204030204" pitchFamily="34" charset="0"/>
                  </a:defRPr>
                </a:pPr>
                <a:endParaRPr lang="bg-BG"/>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Sheet1!$A$2:$A$4</c:f>
              <c:strCache>
                <c:ptCount val="3"/>
                <c:pt idx="0">
                  <c:v>бр.постъпили дела</c:v>
                </c:pt>
                <c:pt idx="1">
                  <c:v>бр.дела за разглеждане</c:v>
                </c:pt>
                <c:pt idx="2">
                  <c:v>бр.свършени дела</c:v>
                </c:pt>
              </c:strCache>
            </c:strRef>
          </c:cat>
          <c:val>
            <c:numRef>
              <c:f>Sheet1!$B$2:$B$4</c:f>
              <c:numCache>
                <c:formatCode>General</c:formatCode>
                <c:ptCount val="3"/>
                <c:pt idx="0">
                  <c:v>151</c:v>
                </c:pt>
                <c:pt idx="1">
                  <c:v>2284</c:v>
                </c:pt>
                <c:pt idx="2">
                  <c:v>532</c:v>
                </c:pt>
              </c:numCache>
            </c:numRef>
          </c:val>
          <c:extLst xmlns:c16r2="http://schemas.microsoft.com/office/drawing/2015/06/chart">
            <c:ext xmlns:c16="http://schemas.microsoft.com/office/drawing/2014/chart" uri="{C3380CC4-5D6E-409C-BE32-E72D297353CC}">
              <c16:uniqueId val="{00000003-D8AE-469B-9A47-5AFDAFEDCEB9}"/>
            </c:ext>
          </c:extLst>
        </c:ser>
        <c:ser>
          <c:idx val="1"/>
          <c:order val="1"/>
          <c:tx>
            <c:strRef>
              <c:f>Sheet1!$C$1</c:f>
              <c:strCache>
                <c:ptCount val="1"/>
                <c:pt idx="0">
                  <c:v>2025 г.</c:v>
                </c:pt>
              </c:strCache>
            </c:strRef>
          </c:tx>
          <c:invertIfNegative val="0"/>
          <c:dLbls>
            <c:dLbl>
              <c:idx val="0"/>
              <c:layout>
                <c:manualLayout>
                  <c:x val="3.0864197530864196E-2"/>
                  <c:y val="-1.7621145374449448E-2"/>
                </c:manualLayout>
              </c:layout>
              <c:showLegendKey val="0"/>
              <c:showVal val="1"/>
              <c:showCatName val="0"/>
              <c:showSerName val="0"/>
              <c:showPercent val="0"/>
              <c:showBubbleSize val="0"/>
              <c:extLst xmlns:c16r2="http://schemas.microsoft.com/office/drawing/2015/06/chart">
                <c:ext xmlns:c15="http://schemas.microsoft.com/office/drawing/2012/chart" uri="{CE6537A1-D6FC-4f65-9D91-7224C49458BB}"/>
                <c:ext xmlns:c16="http://schemas.microsoft.com/office/drawing/2014/chart" uri="{C3380CC4-5D6E-409C-BE32-E72D297353CC}">
                  <c16:uniqueId val="{00000004-D8AE-469B-9A47-5AFDAFEDCEB9}"/>
                </c:ext>
              </c:extLst>
            </c:dLbl>
            <c:dLbl>
              <c:idx val="1"/>
              <c:layout>
                <c:manualLayout>
                  <c:x val="2.6234567901234566E-2"/>
                  <c:y val="-2.9368575624082179E-2"/>
                </c:manualLayout>
              </c:layout>
              <c:showLegendKey val="0"/>
              <c:showVal val="1"/>
              <c:showCatName val="0"/>
              <c:showSerName val="0"/>
              <c:showPercent val="0"/>
              <c:showBubbleSize val="0"/>
              <c:extLst xmlns:c16r2="http://schemas.microsoft.com/office/drawing/2015/06/chart">
                <c:ext xmlns:c15="http://schemas.microsoft.com/office/drawing/2012/chart" uri="{CE6537A1-D6FC-4f65-9D91-7224C49458BB}"/>
                <c:ext xmlns:c16="http://schemas.microsoft.com/office/drawing/2014/chart" uri="{C3380CC4-5D6E-409C-BE32-E72D297353CC}">
                  <c16:uniqueId val="{00000005-D8AE-469B-9A47-5AFDAFEDCEB9}"/>
                </c:ext>
              </c:extLst>
            </c:dLbl>
            <c:dLbl>
              <c:idx val="2"/>
              <c:layout>
                <c:manualLayout>
                  <c:x val="3.703703703703709E-2"/>
                  <c:y val="-3.8179148311306914E-2"/>
                </c:manualLayout>
              </c:layout>
              <c:showLegendKey val="0"/>
              <c:showVal val="1"/>
              <c:showCatName val="0"/>
              <c:showSerName val="0"/>
              <c:showPercent val="0"/>
              <c:showBubbleSize val="0"/>
              <c:extLst xmlns:c16r2="http://schemas.microsoft.com/office/drawing/2015/06/chart">
                <c:ext xmlns:c15="http://schemas.microsoft.com/office/drawing/2012/chart" uri="{CE6537A1-D6FC-4f65-9D91-7224C49458BB}"/>
                <c:ext xmlns:c16="http://schemas.microsoft.com/office/drawing/2014/chart" uri="{C3380CC4-5D6E-409C-BE32-E72D297353CC}">
                  <c16:uniqueId val="{00000006-D8AE-469B-9A47-5AFDAFEDCEB9}"/>
                </c:ext>
              </c:extLst>
            </c:dLbl>
            <c:spPr>
              <a:noFill/>
              <a:ln>
                <a:noFill/>
              </a:ln>
              <a:effectLst/>
            </c:spPr>
            <c:txPr>
              <a:bodyPr wrap="square" lIns="38100" tIns="19050" rIns="38100" bIns="19050" anchor="ctr">
                <a:spAutoFit/>
              </a:bodyPr>
              <a:lstStyle/>
              <a:p>
                <a:pPr>
                  <a:defRPr sz="2000">
                    <a:latin typeface="Calibri" panose="020F0502020204030204" pitchFamily="34" charset="0"/>
                    <a:ea typeface="Calibri" panose="020F0502020204030204" pitchFamily="34" charset="0"/>
                    <a:cs typeface="Calibri" panose="020F0502020204030204" pitchFamily="34" charset="0"/>
                  </a:defRPr>
                </a:pPr>
                <a:endParaRPr lang="bg-BG"/>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Sheet1!$A$2:$A$4</c:f>
              <c:strCache>
                <c:ptCount val="3"/>
                <c:pt idx="0">
                  <c:v>бр.постъпили дела</c:v>
                </c:pt>
                <c:pt idx="1">
                  <c:v>бр.дела за разглеждане</c:v>
                </c:pt>
                <c:pt idx="2">
                  <c:v>бр.свършени дела</c:v>
                </c:pt>
              </c:strCache>
            </c:strRef>
          </c:cat>
          <c:val>
            <c:numRef>
              <c:f>Sheet1!$C$2:$C$4</c:f>
              <c:numCache>
                <c:formatCode>General</c:formatCode>
                <c:ptCount val="3"/>
                <c:pt idx="0">
                  <c:v>117</c:v>
                </c:pt>
                <c:pt idx="1">
                  <c:v>1926</c:v>
                </c:pt>
                <c:pt idx="2">
                  <c:v>408</c:v>
                </c:pt>
              </c:numCache>
            </c:numRef>
          </c:val>
          <c:extLst xmlns:c16r2="http://schemas.microsoft.com/office/drawing/2015/06/chart">
            <c:ext xmlns:c16="http://schemas.microsoft.com/office/drawing/2014/chart" uri="{C3380CC4-5D6E-409C-BE32-E72D297353CC}">
              <c16:uniqueId val="{00000007-D8AE-469B-9A47-5AFDAFEDCEB9}"/>
            </c:ext>
          </c:extLst>
        </c:ser>
        <c:dLbls>
          <c:showLegendKey val="0"/>
          <c:showVal val="1"/>
          <c:showCatName val="0"/>
          <c:showSerName val="0"/>
          <c:showPercent val="0"/>
          <c:showBubbleSize val="0"/>
        </c:dLbls>
        <c:gapWidth val="75"/>
        <c:shape val="box"/>
        <c:axId val="317838336"/>
        <c:axId val="317239808"/>
        <c:axId val="0"/>
      </c:bar3DChart>
      <c:catAx>
        <c:axId val="317838336"/>
        <c:scaling>
          <c:orientation val="minMax"/>
        </c:scaling>
        <c:delete val="0"/>
        <c:axPos val="l"/>
        <c:numFmt formatCode="General" sourceLinked="0"/>
        <c:majorTickMark val="none"/>
        <c:minorTickMark val="none"/>
        <c:tickLblPos val="nextTo"/>
        <c:txPr>
          <a:bodyPr/>
          <a:lstStyle/>
          <a:p>
            <a:pPr>
              <a:defRPr sz="2000">
                <a:latin typeface="Calibri" panose="020F0502020204030204" pitchFamily="34" charset="0"/>
                <a:ea typeface="Calibri" panose="020F0502020204030204" pitchFamily="34" charset="0"/>
                <a:cs typeface="Calibri" panose="020F0502020204030204" pitchFamily="34" charset="0"/>
              </a:defRPr>
            </a:pPr>
            <a:endParaRPr lang="bg-BG"/>
          </a:p>
        </c:txPr>
        <c:crossAx val="317239808"/>
        <c:crosses val="autoZero"/>
        <c:auto val="1"/>
        <c:lblAlgn val="ctr"/>
        <c:lblOffset val="100"/>
        <c:noMultiLvlLbl val="0"/>
      </c:catAx>
      <c:valAx>
        <c:axId val="317239808"/>
        <c:scaling>
          <c:orientation val="minMax"/>
        </c:scaling>
        <c:delete val="1"/>
        <c:axPos val="b"/>
        <c:numFmt formatCode="General" sourceLinked="1"/>
        <c:majorTickMark val="none"/>
        <c:minorTickMark val="none"/>
        <c:tickLblPos val="nextTo"/>
        <c:crossAx val="317838336"/>
        <c:crosses val="autoZero"/>
        <c:crossBetween val="between"/>
      </c:valAx>
    </c:plotArea>
    <c:legend>
      <c:legendPos val="b"/>
      <c:layout>
        <c:manualLayout>
          <c:xMode val="edge"/>
          <c:yMode val="edge"/>
          <c:x val="2.8081559249538274E-4"/>
          <c:y val="0.91411009747129623"/>
          <c:w val="0.28338898609895985"/>
          <c:h val="7.7079329841479069E-2"/>
        </c:manualLayout>
      </c:layout>
      <c:overlay val="0"/>
      <c:txPr>
        <a:bodyPr/>
        <a:lstStyle/>
        <a:p>
          <a:pPr>
            <a:defRPr sz="2000">
              <a:latin typeface="Calibri" panose="020F0502020204030204" pitchFamily="34" charset="0"/>
              <a:ea typeface="Calibri" panose="020F0502020204030204" pitchFamily="34" charset="0"/>
              <a:cs typeface="Calibri" panose="020F0502020204030204" pitchFamily="34" charset="0"/>
            </a:defRPr>
          </a:pPr>
          <a:endParaRPr lang="bg-BG"/>
        </a:p>
      </c:txPr>
    </c:legend>
    <c:plotVisOnly val="1"/>
    <c:dispBlanksAs val="gap"/>
    <c:showDLblsOverMax val="0"/>
  </c:chart>
  <c:txPr>
    <a:bodyPr/>
    <a:lstStyle/>
    <a:p>
      <a:pPr>
        <a:defRPr sz="1800"/>
      </a:pPr>
      <a:endParaRPr lang="bg-BG"/>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Контейнер за горния колонтитул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bg-BG"/>
          </a:p>
        </p:txBody>
      </p:sp>
      <p:sp>
        <p:nvSpPr>
          <p:cNvPr id="3" name="Контейнер за дата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3A521069-A3DA-4E19-9269-D0065F49F13A}" type="datetimeFigureOut">
              <a:rPr lang="bg-BG" smtClean="0"/>
              <a:t>17.02.2026</a:t>
            </a:fld>
            <a:endParaRPr lang="bg-BG"/>
          </a:p>
        </p:txBody>
      </p:sp>
      <p:sp>
        <p:nvSpPr>
          <p:cNvPr id="4" name="Контейнер за долния колонтитул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bg-BG"/>
          </a:p>
        </p:txBody>
      </p:sp>
      <p:sp>
        <p:nvSpPr>
          <p:cNvPr id="5" name="Контейнер за номер на слайда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375EC01E-6FF4-48AF-BBDA-9DC30D04CA20}" type="slidenum">
              <a:rPr lang="bg-BG" smtClean="0"/>
              <a:t>‹#›</a:t>
            </a:fld>
            <a:endParaRPr lang="bg-BG"/>
          </a:p>
        </p:txBody>
      </p:sp>
    </p:spTree>
    <p:extLst>
      <p:ext uri="{BB962C8B-B14F-4D97-AF65-F5344CB8AC3E}">
        <p14:creationId xmlns:p14="http://schemas.microsoft.com/office/powerpoint/2010/main" val="359965566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bg-BG"/>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F8F68B41-DBB5-4542-A26C-9212084C9DC8}" type="datetimeFigureOut">
              <a:rPr lang="bg-BG" smtClean="0"/>
              <a:t>17.02.2026</a:t>
            </a:fld>
            <a:endParaRPr lang="bg-BG"/>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bg-BG"/>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bg-BG"/>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bg-BG"/>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16F5E405-FA46-4C9B-8889-8476B37AFF2B}" type="slidenum">
              <a:rPr lang="bg-BG" smtClean="0"/>
              <a:t>‹#›</a:t>
            </a:fld>
            <a:endParaRPr lang="bg-BG"/>
          </a:p>
        </p:txBody>
      </p:sp>
    </p:spTree>
    <p:extLst>
      <p:ext uri="{BB962C8B-B14F-4D97-AF65-F5344CB8AC3E}">
        <p14:creationId xmlns:p14="http://schemas.microsoft.com/office/powerpoint/2010/main" val="479519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bg-BG" dirty="0"/>
          </a:p>
        </p:txBody>
      </p:sp>
      <p:sp>
        <p:nvSpPr>
          <p:cNvPr id="4" name="Slide Number Placeholder 3"/>
          <p:cNvSpPr>
            <a:spLocks noGrp="1"/>
          </p:cNvSpPr>
          <p:nvPr>
            <p:ph type="sldNum" sz="quarter" idx="10"/>
          </p:nvPr>
        </p:nvSpPr>
        <p:spPr/>
        <p:txBody>
          <a:bodyPr/>
          <a:lstStyle/>
          <a:p>
            <a:fld id="{16F5E405-FA46-4C9B-8889-8476B37AFF2B}" type="slidenum">
              <a:rPr lang="bg-BG" smtClean="0"/>
              <a:t>48</a:t>
            </a:fld>
            <a:endParaRPr lang="bg-BG"/>
          </a:p>
        </p:txBody>
      </p:sp>
    </p:spTree>
    <p:extLst>
      <p:ext uri="{BB962C8B-B14F-4D97-AF65-F5344CB8AC3E}">
        <p14:creationId xmlns:p14="http://schemas.microsoft.com/office/powerpoint/2010/main" val="6333654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3" name="Rectangle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Rectangle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Rectangle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Rectangle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Rectangle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Rounded Rectangle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Rounded Rectangle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Rectangle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en-US"/>
              <a:t>Click to edit Master title style</a:t>
            </a:r>
          </a:p>
        </p:txBody>
      </p:sp>
      <p:sp>
        <p:nvSpPr>
          <p:cNvPr id="9" name="Subtitle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a:xfrm>
            <a:off x="6705600" y="4206240"/>
            <a:ext cx="960120" cy="457200"/>
          </a:xfrm>
        </p:spPr>
        <p:txBody>
          <a:bodyPr/>
          <a:lstStyle/>
          <a:p>
            <a:fld id="{273CC536-4F3D-4E22-A9F1-A3C6D40310AC}" type="datetimeFigureOut">
              <a:rPr lang="bg-BG" smtClean="0"/>
              <a:t>17.02.2026</a:t>
            </a:fld>
            <a:endParaRPr lang="bg-BG"/>
          </a:p>
        </p:txBody>
      </p:sp>
      <p:sp>
        <p:nvSpPr>
          <p:cNvPr id="17" name="Footer Placeholder 16"/>
          <p:cNvSpPr>
            <a:spLocks noGrp="1"/>
          </p:cNvSpPr>
          <p:nvPr>
            <p:ph type="ftr" sz="quarter" idx="11"/>
          </p:nvPr>
        </p:nvSpPr>
        <p:spPr>
          <a:xfrm>
            <a:off x="5410200" y="4205288"/>
            <a:ext cx="1295400" cy="457200"/>
          </a:xfrm>
        </p:spPr>
        <p:txBody>
          <a:bodyPr/>
          <a:lstStyle/>
          <a:p>
            <a:endParaRPr lang="bg-BG"/>
          </a:p>
        </p:txBody>
      </p:sp>
      <p:sp>
        <p:nvSpPr>
          <p:cNvPr id="29" name="Slide Number Placeholder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353F3F3C-A60D-426C-8F94-912700854F7B}" type="slidenum">
              <a:rPr lang="bg-BG" smtClean="0"/>
              <a:t>‹#›</a:t>
            </a:fld>
            <a:endParaRPr lang="bg-BG"/>
          </a:p>
        </p:txBody>
      </p:sp>
    </p:spTree>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273CC536-4F3D-4E22-A9F1-A3C6D40310AC}" type="datetimeFigureOut">
              <a:rPr lang="bg-BG" smtClean="0"/>
              <a:t>17.02.2026</a:t>
            </a:fld>
            <a:endParaRPr lang="bg-BG"/>
          </a:p>
        </p:txBody>
      </p:sp>
      <p:sp>
        <p:nvSpPr>
          <p:cNvPr id="5" name="Footer Placeholder 4"/>
          <p:cNvSpPr>
            <a:spLocks noGrp="1"/>
          </p:cNvSpPr>
          <p:nvPr>
            <p:ph type="ftr" sz="quarter" idx="11"/>
          </p:nvPr>
        </p:nvSpPr>
        <p:spPr/>
        <p:txBody>
          <a:bodyPr/>
          <a:lstStyle/>
          <a:p>
            <a:endParaRPr lang="bg-BG"/>
          </a:p>
        </p:txBody>
      </p:sp>
      <p:sp>
        <p:nvSpPr>
          <p:cNvPr id="6" name="Slide Number Placeholder 5"/>
          <p:cNvSpPr>
            <a:spLocks noGrp="1"/>
          </p:cNvSpPr>
          <p:nvPr>
            <p:ph type="sldNum" sz="quarter" idx="12"/>
          </p:nvPr>
        </p:nvSpPr>
        <p:spPr/>
        <p:txBody>
          <a:bodyPr/>
          <a:lstStyle/>
          <a:p>
            <a:fld id="{353F3F3C-A60D-426C-8F94-912700854F7B}" type="slidenum">
              <a:rPr lang="bg-BG" smtClean="0"/>
              <a:t>‹#›</a:t>
            </a:fld>
            <a:endParaRPr lang="bg-BG"/>
          </a:p>
        </p:txBody>
      </p:sp>
    </p:spTree>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en-US"/>
              <a:t>Click to edit Master title style</a:t>
            </a:r>
          </a:p>
        </p:txBody>
      </p:sp>
      <p:sp>
        <p:nvSpPr>
          <p:cNvPr id="3" name="Text Placeholder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273CC536-4F3D-4E22-A9F1-A3C6D40310AC}" type="datetimeFigureOut">
              <a:rPr lang="bg-BG" smtClean="0"/>
              <a:t>17.02.2026</a:t>
            </a:fld>
            <a:endParaRPr lang="bg-BG"/>
          </a:p>
        </p:txBody>
      </p:sp>
      <p:sp>
        <p:nvSpPr>
          <p:cNvPr id="5" name="Footer Placeholder 4"/>
          <p:cNvSpPr>
            <a:spLocks noGrp="1"/>
          </p:cNvSpPr>
          <p:nvPr>
            <p:ph type="ftr" sz="quarter" idx="11"/>
          </p:nvPr>
        </p:nvSpPr>
        <p:spPr/>
        <p:txBody>
          <a:bodyPr/>
          <a:lstStyle/>
          <a:p>
            <a:endParaRPr lang="bg-BG"/>
          </a:p>
        </p:txBody>
      </p:sp>
      <p:sp>
        <p:nvSpPr>
          <p:cNvPr id="6" name="Slide Number Placeholder 5"/>
          <p:cNvSpPr>
            <a:spLocks noGrp="1"/>
          </p:cNvSpPr>
          <p:nvPr>
            <p:ph type="sldNum" sz="quarter" idx="12"/>
          </p:nvPr>
        </p:nvSpPr>
        <p:spPr/>
        <p:txBody>
          <a:bodyPr/>
          <a:lstStyle/>
          <a:p>
            <a:fld id="{353F3F3C-A60D-426C-8F94-912700854F7B}" type="slidenum">
              <a:rPr lang="bg-BG" smtClean="0"/>
              <a:t>‹#›</a:t>
            </a:fld>
            <a:endParaRPr lang="bg-BG"/>
          </a:p>
        </p:txBody>
      </p:sp>
    </p:spTree>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273CC536-4F3D-4E22-A9F1-A3C6D40310AC}" type="datetimeFigureOut">
              <a:rPr lang="bg-BG" smtClean="0"/>
              <a:t>17.02.2026</a:t>
            </a:fld>
            <a:endParaRPr lang="bg-BG"/>
          </a:p>
        </p:txBody>
      </p:sp>
      <p:sp>
        <p:nvSpPr>
          <p:cNvPr id="6" name="Footer Placeholder 5"/>
          <p:cNvSpPr>
            <a:spLocks noGrp="1"/>
          </p:cNvSpPr>
          <p:nvPr>
            <p:ph type="ftr" sz="quarter" idx="11"/>
          </p:nvPr>
        </p:nvSpPr>
        <p:spPr/>
        <p:txBody>
          <a:bodyPr/>
          <a:lstStyle/>
          <a:p>
            <a:endParaRPr lang="bg-BG"/>
          </a:p>
        </p:txBody>
      </p:sp>
      <p:sp>
        <p:nvSpPr>
          <p:cNvPr id="7" name="Slide Number Placeholder 6"/>
          <p:cNvSpPr>
            <a:spLocks noGrp="1"/>
          </p:cNvSpPr>
          <p:nvPr>
            <p:ph type="sldNum" sz="quarter" idx="12"/>
          </p:nvPr>
        </p:nvSpPr>
        <p:spPr/>
        <p:txBody>
          <a:bodyPr/>
          <a:lstStyle/>
          <a:p>
            <a:fld id="{353F3F3C-A60D-426C-8F94-912700854F7B}" type="slidenum">
              <a:rPr lang="bg-BG" smtClean="0"/>
              <a:t>‹#›</a:t>
            </a:fld>
            <a:endParaRPr lang="bg-BG"/>
          </a:p>
        </p:txBody>
      </p:sp>
    </p:spTree>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1000" y="1143000"/>
            <a:ext cx="8382000" cy="1069848"/>
          </a:xfrm>
        </p:spPr>
        <p:txBody>
          <a:bodyPr anchor="ctr"/>
          <a:lstStyle>
            <a:lvl1pPr>
              <a:defRPr sz="4000" b="0" i="0" cap="none" baseline="0"/>
            </a:lvl1pPr>
          </a:lstStyle>
          <a:p>
            <a:r>
              <a:rPr kumimoji="0" lang="en-US"/>
              <a:t>Click to edit Master title style</a:t>
            </a:r>
          </a:p>
        </p:txBody>
      </p:sp>
      <p:sp>
        <p:nvSpPr>
          <p:cNvPr id="3" name="Text Placeholder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6" name="Date Placeholder 25"/>
          <p:cNvSpPr>
            <a:spLocks noGrp="1"/>
          </p:cNvSpPr>
          <p:nvPr>
            <p:ph type="dt" sz="half" idx="10"/>
          </p:nvPr>
        </p:nvSpPr>
        <p:spPr/>
        <p:txBody>
          <a:bodyPr rtlCol="0"/>
          <a:lstStyle/>
          <a:p>
            <a:fld id="{273CC536-4F3D-4E22-A9F1-A3C6D40310AC}" type="datetimeFigureOut">
              <a:rPr lang="bg-BG" smtClean="0"/>
              <a:t>17.02.2026</a:t>
            </a:fld>
            <a:endParaRPr lang="bg-BG"/>
          </a:p>
        </p:txBody>
      </p:sp>
      <p:sp>
        <p:nvSpPr>
          <p:cNvPr id="27" name="Slide Number Placeholder 26"/>
          <p:cNvSpPr>
            <a:spLocks noGrp="1"/>
          </p:cNvSpPr>
          <p:nvPr>
            <p:ph type="sldNum" sz="quarter" idx="11"/>
          </p:nvPr>
        </p:nvSpPr>
        <p:spPr/>
        <p:txBody>
          <a:bodyPr rtlCol="0"/>
          <a:lstStyle/>
          <a:p>
            <a:fld id="{353F3F3C-A60D-426C-8F94-912700854F7B}" type="slidenum">
              <a:rPr lang="bg-BG" smtClean="0"/>
              <a:t>‹#›</a:t>
            </a:fld>
            <a:endParaRPr lang="bg-BG"/>
          </a:p>
        </p:txBody>
      </p:sp>
      <p:sp>
        <p:nvSpPr>
          <p:cNvPr id="28" name="Footer Placeholder 27"/>
          <p:cNvSpPr>
            <a:spLocks noGrp="1"/>
          </p:cNvSpPr>
          <p:nvPr>
            <p:ph type="ftr" sz="quarter" idx="12"/>
          </p:nvPr>
        </p:nvSpPr>
        <p:spPr/>
        <p:txBody>
          <a:bodyPr rtlCol="0"/>
          <a:lstStyle/>
          <a:p>
            <a:endParaRPr lang="bg-BG"/>
          </a:p>
        </p:txBody>
      </p:sp>
    </p:spTree>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en-US"/>
              <a:t>Click to edit Master title style</a:t>
            </a:r>
          </a:p>
        </p:txBody>
      </p:sp>
      <p:sp>
        <p:nvSpPr>
          <p:cNvPr id="3" name="Date Placeholder 2"/>
          <p:cNvSpPr>
            <a:spLocks noGrp="1"/>
          </p:cNvSpPr>
          <p:nvPr>
            <p:ph type="dt" sz="half" idx="10"/>
          </p:nvPr>
        </p:nvSpPr>
        <p:spPr>
          <a:xfrm>
            <a:off x="6583680" y="612648"/>
            <a:ext cx="957264" cy="457200"/>
          </a:xfrm>
        </p:spPr>
        <p:txBody>
          <a:bodyPr/>
          <a:lstStyle/>
          <a:p>
            <a:fld id="{273CC536-4F3D-4E22-A9F1-A3C6D40310AC}" type="datetimeFigureOut">
              <a:rPr lang="bg-BG" smtClean="0"/>
              <a:t>17.02.2026</a:t>
            </a:fld>
            <a:endParaRPr lang="bg-BG"/>
          </a:p>
        </p:txBody>
      </p:sp>
      <p:sp>
        <p:nvSpPr>
          <p:cNvPr id="4" name="Footer Placeholder 3"/>
          <p:cNvSpPr>
            <a:spLocks noGrp="1"/>
          </p:cNvSpPr>
          <p:nvPr>
            <p:ph type="ftr" sz="quarter" idx="11"/>
          </p:nvPr>
        </p:nvSpPr>
        <p:spPr>
          <a:xfrm>
            <a:off x="5257800" y="612648"/>
            <a:ext cx="1325880" cy="457200"/>
          </a:xfrm>
        </p:spPr>
        <p:txBody>
          <a:bodyPr/>
          <a:lstStyle/>
          <a:p>
            <a:endParaRPr lang="bg-BG"/>
          </a:p>
        </p:txBody>
      </p:sp>
      <p:sp>
        <p:nvSpPr>
          <p:cNvPr id="5" name="Slide Number Placeholder 4"/>
          <p:cNvSpPr>
            <a:spLocks noGrp="1"/>
          </p:cNvSpPr>
          <p:nvPr>
            <p:ph type="sldNum" sz="quarter" idx="12"/>
          </p:nvPr>
        </p:nvSpPr>
        <p:spPr>
          <a:xfrm>
            <a:off x="8174736" y="2272"/>
            <a:ext cx="762000" cy="365760"/>
          </a:xfrm>
        </p:spPr>
        <p:txBody>
          <a:bodyPr/>
          <a:lstStyle/>
          <a:p>
            <a:fld id="{353F3F3C-A60D-426C-8F94-912700854F7B}" type="slidenum">
              <a:rPr lang="bg-BG" smtClean="0"/>
              <a:t>‹#›</a:t>
            </a:fld>
            <a:endParaRPr lang="bg-BG"/>
          </a:p>
        </p:txBody>
      </p:sp>
    </p:spTree>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73CC536-4F3D-4E22-A9F1-A3C6D40310AC}" type="datetimeFigureOut">
              <a:rPr lang="bg-BG" smtClean="0"/>
              <a:t>17.02.2026</a:t>
            </a:fld>
            <a:endParaRPr lang="bg-BG"/>
          </a:p>
        </p:txBody>
      </p:sp>
      <p:sp>
        <p:nvSpPr>
          <p:cNvPr id="3" name="Footer Placeholder 2"/>
          <p:cNvSpPr>
            <a:spLocks noGrp="1"/>
          </p:cNvSpPr>
          <p:nvPr>
            <p:ph type="ftr" sz="quarter" idx="11"/>
          </p:nvPr>
        </p:nvSpPr>
        <p:spPr/>
        <p:txBody>
          <a:bodyPr/>
          <a:lstStyle/>
          <a:p>
            <a:endParaRPr lang="bg-BG"/>
          </a:p>
        </p:txBody>
      </p:sp>
      <p:sp>
        <p:nvSpPr>
          <p:cNvPr id="4" name="Slide Number Placeholder 3"/>
          <p:cNvSpPr>
            <a:spLocks noGrp="1"/>
          </p:cNvSpPr>
          <p:nvPr>
            <p:ph type="sldNum" sz="quarter" idx="12"/>
          </p:nvPr>
        </p:nvSpPr>
        <p:spPr/>
        <p:txBody>
          <a:bodyPr/>
          <a:lstStyle/>
          <a:p>
            <a:fld id="{353F3F3C-A60D-426C-8F94-912700854F7B}" type="slidenum">
              <a:rPr lang="bg-BG" smtClean="0"/>
              <a:t>‹#›</a:t>
            </a:fld>
            <a:endParaRPr lang="bg-BG"/>
          </a:p>
        </p:txBody>
      </p:sp>
    </p:spTree>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53496" y="1101970"/>
            <a:ext cx="3383280" cy="877824"/>
          </a:xfrm>
        </p:spPr>
        <p:txBody>
          <a:bodyPr anchor="b"/>
          <a:lstStyle>
            <a:lvl1pPr algn="l">
              <a:buNone/>
              <a:defRPr sz="1800" b="1"/>
            </a:lvl1pPr>
          </a:lstStyle>
          <a:p>
            <a:r>
              <a:rPr kumimoji="0" lang="en-US"/>
              <a:t>Click to edit Master title style</a:t>
            </a:r>
          </a:p>
        </p:txBody>
      </p:sp>
      <p:sp>
        <p:nvSpPr>
          <p:cNvPr id="3" name="Text Placeholder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273CC536-4F3D-4E22-A9F1-A3C6D40310AC}" type="datetimeFigureOut">
              <a:rPr lang="bg-BG" smtClean="0"/>
              <a:t>17.02.2026</a:t>
            </a:fld>
            <a:endParaRPr lang="bg-BG"/>
          </a:p>
        </p:txBody>
      </p:sp>
      <p:sp>
        <p:nvSpPr>
          <p:cNvPr id="6" name="Footer Placeholder 5"/>
          <p:cNvSpPr>
            <a:spLocks noGrp="1"/>
          </p:cNvSpPr>
          <p:nvPr>
            <p:ph type="ftr" sz="quarter" idx="11"/>
          </p:nvPr>
        </p:nvSpPr>
        <p:spPr/>
        <p:txBody>
          <a:bodyPr/>
          <a:lstStyle/>
          <a:p>
            <a:endParaRPr lang="bg-BG"/>
          </a:p>
        </p:txBody>
      </p:sp>
      <p:sp>
        <p:nvSpPr>
          <p:cNvPr id="7" name="Slide Number Placeholder 6"/>
          <p:cNvSpPr>
            <a:spLocks noGrp="1"/>
          </p:cNvSpPr>
          <p:nvPr>
            <p:ph type="sldNum" sz="quarter" idx="12"/>
          </p:nvPr>
        </p:nvSpPr>
        <p:spPr/>
        <p:txBody>
          <a:bodyPr/>
          <a:lstStyle/>
          <a:p>
            <a:fld id="{353F3F3C-A60D-426C-8F94-912700854F7B}" type="slidenum">
              <a:rPr lang="bg-BG" smtClean="0"/>
              <a:t>‹#›</a:t>
            </a:fld>
            <a:endParaRPr lang="bg-BG"/>
          </a:p>
        </p:txBody>
      </p:sp>
    </p:spTree>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en-US"/>
              <a:t>Click to edit Master title style</a:t>
            </a:r>
          </a:p>
        </p:txBody>
      </p:sp>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en-US"/>
              <a:t>Click icon to add picture</a:t>
            </a:r>
            <a:endParaRPr kumimoji="0" lang="en-US" dirty="0"/>
          </a:p>
        </p:txBody>
      </p:sp>
      <p:sp>
        <p:nvSpPr>
          <p:cNvPr id="4" name="Text Placeholder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273CC536-4F3D-4E22-A9F1-A3C6D40310AC}" type="datetimeFigureOut">
              <a:rPr lang="bg-BG" smtClean="0"/>
              <a:t>17.02.2026</a:t>
            </a:fld>
            <a:endParaRPr lang="bg-BG"/>
          </a:p>
        </p:txBody>
      </p:sp>
      <p:sp>
        <p:nvSpPr>
          <p:cNvPr id="6" name="Footer Placeholder 5"/>
          <p:cNvSpPr>
            <a:spLocks noGrp="1"/>
          </p:cNvSpPr>
          <p:nvPr>
            <p:ph type="ftr" sz="quarter" idx="11"/>
          </p:nvPr>
        </p:nvSpPr>
        <p:spPr/>
        <p:txBody>
          <a:bodyPr/>
          <a:lstStyle/>
          <a:p>
            <a:endParaRPr lang="bg-BG"/>
          </a:p>
        </p:txBody>
      </p:sp>
      <p:sp>
        <p:nvSpPr>
          <p:cNvPr id="7" name="Slide Number Placeholder 6"/>
          <p:cNvSpPr>
            <a:spLocks noGrp="1"/>
          </p:cNvSpPr>
          <p:nvPr>
            <p:ph type="sldNum" sz="quarter" idx="12"/>
          </p:nvPr>
        </p:nvSpPr>
        <p:spPr/>
        <p:txBody>
          <a:bodyPr/>
          <a:lstStyle/>
          <a:p>
            <a:fld id="{353F3F3C-A60D-426C-8F94-912700854F7B}" type="slidenum">
              <a:rPr lang="bg-BG" smtClean="0"/>
              <a:t>‹#›</a:t>
            </a:fld>
            <a:endParaRPr lang="bg-BG"/>
          </a:p>
        </p:txBody>
      </p:sp>
    </p:spTree>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273CC536-4F3D-4E22-A9F1-A3C6D40310AC}" type="datetimeFigureOut">
              <a:rPr lang="bg-BG" smtClean="0"/>
              <a:t>17.02.2026</a:t>
            </a:fld>
            <a:endParaRPr lang="bg-BG"/>
          </a:p>
        </p:txBody>
      </p:sp>
      <p:sp>
        <p:nvSpPr>
          <p:cNvPr id="5" name="Footer Placeholder 4"/>
          <p:cNvSpPr>
            <a:spLocks noGrp="1"/>
          </p:cNvSpPr>
          <p:nvPr>
            <p:ph type="ftr" sz="quarter" idx="11"/>
          </p:nvPr>
        </p:nvSpPr>
        <p:spPr/>
        <p:txBody>
          <a:bodyPr/>
          <a:lstStyle/>
          <a:p>
            <a:endParaRPr lang="bg-BG"/>
          </a:p>
        </p:txBody>
      </p:sp>
      <p:sp>
        <p:nvSpPr>
          <p:cNvPr id="6" name="Slide Number Placeholder 5"/>
          <p:cNvSpPr>
            <a:spLocks noGrp="1"/>
          </p:cNvSpPr>
          <p:nvPr>
            <p:ph type="sldNum" sz="quarter" idx="12"/>
          </p:nvPr>
        </p:nvSpPr>
        <p:spPr/>
        <p:txBody>
          <a:bodyPr/>
          <a:lstStyle/>
          <a:p>
            <a:fld id="{353F3F3C-A60D-426C-8F94-912700854F7B}" type="slidenum">
              <a:rPr lang="bg-BG" smtClean="0"/>
              <a:t>‹#›</a:t>
            </a:fld>
            <a:endParaRPr lang="bg-BG"/>
          </a:p>
        </p:txBody>
      </p:sp>
    </p:spTree>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1143000"/>
            <a:ext cx="1905000" cy="5486400"/>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1143000"/>
            <a:ext cx="6248400" cy="548640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273CC536-4F3D-4E22-A9F1-A3C6D40310AC}" type="datetimeFigureOut">
              <a:rPr lang="bg-BG" smtClean="0"/>
              <a:t>17.02.2026</a:t>
            </a:fld>
            <a:endParaRPr lang="bg-BG"/>
          </a:p>
        </p:txBody>
      </p:sp>
      <p:sp>
        <p:nvSpPr>
          <p:cNvPr id="5" name="Footer Placeholder 4"/>
          <p:cNvSpPr>
            <a:spLocks noGrp="1"/>
          </p:cNvSpPr>
          <p:nvPr>
            <p:ph type="ftr" sz="quarter" idx="11"/>
          </p:nvPr>
        </p:nvSpPr>
        <p:spPr/>
        <p:txBody>
          <a:bodyPr/>
          <a:lstStyle/>
          <a:p>
            <a:endParaRPr lang="bg-BG"/>
          </a:p>
        </p:txBody>
      </p:sp>
      <p:sp>
        <p:nvSpPr>
          <p:cNvPr id="6" name="Slide Number Placeholder 5"/>
          <p:cNvSpPr>
            <a:spLocks noGrp="1"/>
          </p:cNvSpPr>
          <p:nvPr>
            <p:ph type="sldNum" sz="quarter" idx="12"/>
          </p:nvPr>
        </p:nvSpPr>
        <p:spPr/>
        <p:txBody>
          <a:bodyPr/>
          <a:lstStyle/>
          <a:p>
            <a:fld id="{353F3F3C-A60D-426C-8F94-912700854F7B}" type="slidenum">
              <a:rPr lang="bg-BG" smtClean="0"/>
              <a:t>‹#›</a:t>
            </a:fld>
            <a:endParaRPr lang="bg-BG"/>
          </a:p>
        </p:txBody>
      </p:sp>
    </p:spTree>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8" name="Rectangle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Rectangle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Rectangle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Rectangle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Rounded Rectangle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Rounded Rectangle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Rectangle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Rectangle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Rectangle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Rectangle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Rectangle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Rectangle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Title Placeholder 21"/>
          <p:cNvSpPr>
            <a:spLocks noGrp="1"/>
          </p:cNvSpPr>
          <p:nvPr>
            <p:ph type="title"/>
          </p:nvPr>
        </p:nvSpPr>
        <p:spPr>
          <a:xfrm>
            <a:off x="457200" y="1143000"/>
            <a:ext cx="8229600" cy="1066800"/>
          </a:xfrm>
          <a:prstGeom prst="rect">
            <a:avLst/>
          </a:prstGeom>
        </p:spPr>
        <p:txBody>
          <a:bodyPr vert="horz" anchor="ctr">
            <a:normAutofit/>
          </a:bodyPr>
          <a:lstStyle/>
          <a:p>
            <a:r>
              <a:rPr kumimoji="0" lang="en-US"/>
              <a:t>Click to edit Master title style</a:t>
            </a:r>
          </a:p>
        </p:txBody>
      </p:sp>
      <p:sp>
        <p:nvSpPr>
          <p:cNvPr id="13" name="Text Placeholder 12"/>
          <p:cNvSpPr>
            <a:spLocks noGrp="1"/>
          </p:cNvSpPr>
          <p:nvPr>
            <p:ph type="body" idx="1"/>
          </p:nvPr>
        </p:nvSpPr>
        <p:spPr>
          <a:xfrm>
            <a:off x="457200" y="2249424"/>
            <a:ext cx="8229600" cy="4325112"/>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800">
                <a:solidFill>
                  <a:schemeClr val="accent2"/>
                </a:solidFill>
              </a:defRPr>
            </a:lvl1pPr>
          </a:lstStyle>
          <a:p>
            <a:fld id="{273CC536-4F3D-4E22-A9F1-A3C6D40310AC}" type="datetimeFigureOut">
              <a:rPr lang="bg-BG" smtClean="0"/>
              <a:t>17.02.2026</a:t>
            </a:fld>
            <a:endParaRPr lang="bg-BG"/>
          </a:p>
        </p:txBody>
      </p:sp>
      <p:sp>
        <p:nvSpPr>
          <p:cNvPr id="3" name="Footer Placeholder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800">
                <a:solidFill>
                  <a:schemeClr val="accent2"/>
                </a:solidFill>
              </a:defRPr>
            </a:lvl1pPr>
          </a:lstStyle>
          <a:p>
            <a:endParaRPr lang="bg-BG"/>
          </a:p>
        </p:txBody>
      </p:sp>
      <p:sp>
        <p:nvSpPr>
          <p:cNvPr id="23" name="Slide Number Placeholder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353F3F3C-A60D-426C-8F94-912700854F7B}" type="slidenum">
              <a:rPr lang="bg-BG" smtClean="0"/>
              <a:t>‹#›</a:t>
            </a:fld>
            <a:endParaRPr lang="bg-BG"/>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5760"/>
            <a:ext cx="8640960" cy="3816424"/>
          </a:xfrm>
        </p:spPr>
        <p:txBody>
          <a:bodyPr>
            <a:noAutofit/>
          </a:bodyPr>
          <a:lstStyle/>
          <a:p>
            <a:pPr algn="ctr"/>
            <a:r>
              <a:rPr lang="bg-BG" sz="36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ГОДИШЕН ДОКЛАД </a:t>
            </a:r>
            <a:br>
              <a:rPr lang="bg-BG" sz="36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br>
            <a:r>
              <a:rPr lang="bg-BG" sz="36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br>
              <a:rPr lang="bg-BG" sz="36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br>
            <a:r>
              <a:rPr lang="bg-BG" sz="36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ЗА ДЕЙНОСТТА НА РАЙОНЕН СЪД  ШУМЕН </a:t>
            </a:r>
            <a:br>
              <a:rPr lang="bg-BG" sz="36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br>
            <a:r>
              <a:rPr lang="bg-BG" sz="36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r>
            <a:br>
              <a:rPr lang="bg-BG" sz="36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br>
            <a:r>
              <a:rPr lang="bg-BG" sz="36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ПРЕЗ 2025 ГОДИНА</a:t>
            </a:r>
          </a:p>
        </p:txBody>
      </p:sp>
      <p:sp>
        <p:nvSpPr>
          <p:cNvPr id="3" name="Subtitle 2"/>
          <p:cNvSpPr>
            <a:spLocks noGrp="1"/>
          </p:cNvSpPr>
          <p:nvPr>
            <p:ph type="subTitle" idx="1"/>
          </p:nvPr>
        </p:nvSpPr>
        <p:spPr>
          <a:xfrm>
            <a:off x="251520" y="5589240"/>
            <a:ext cx="6511131" cy="1006900"/>
          </a:xfrm>
        </p:spPr>
        <p:txBody>
          <a:bodyPr>
            <a:normAutofit fontScale="92500" lnSpcReduction="20000"/>
          </a:bodyPr>
          <a:lstStyle/>
          <a:p>
            <a:r>
              <a:rPr lang="bg-BG" dirty="0">
                <a:latin typeface="Arial" panose="020B0604020202020204" pitchFamily="34" charset="0"/>
                <a:cs typeface="Arial" panose="020B0604020202020204" pitchFamily="34" charset="0"/>
              </a:rPr>
              <a:t>Изготвил: Мирослав Марков</a:t>
            </a:r>
          </a:p>
          <a:p>
            <a:r>
              <a:rPr lang="bg-BG" dirty="0">
                <a:latin typeface="Arial" panose="020B0604020202020204" pitchFamily="34" charset="0"/>
                <a:cs typeface="Arial" panose="020B0604020202020204" pitchFamily="34" charset="0"/>
              </a:rPr>
              <a:t>Административен ръководител – председател на Районен съд Шумен</a:t>
            </a:r>
          </a:p>
          <a:p>
            <a:endParaRPr lang="bg-BG" sz="1200" b="1" dirty="0"/>
          </a:p>
        </p:txBody>
      </p:sp>
    </p:spTree>
    <p:extLst>
      <p:ext uri="{BB962C8B-B14F-4D97-AF65-F5344CB8AC3E}">
        <p14:creationId xmlns:p14="http://schemas.microsoft.com/office/powerpoint/2010/main" val="4112363098"/>
      </p:ext>
    </p:extLst>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20688"/>
            <a:ext cx="8229600" cy="629816"/>
          </a:xfrm>
        </p:spPr>
        <p:txBody>
          <a:bodyPr>
            <a:normAutofit/>
          </a:bodyPr>
          <a:lstStyle/>
          <a:p>
            <a:pPr algn="ctr"/>
            <a:r>
              <a:rPr lang="bg-BG" sz="3200" dirty="0">
                <a:latin typeface="Calibri" panose="020F0502020204030204" pitchFamily="34" charset="0"/>
                <a:ea typeface="Calibri" panose="020F0502020204030204" pitchFamily="34" charset="0"/>
                <a:cs typeface="Calibri" panose="020F0502020204030204" pitchFamily="34" charset="0"/>
              </a:rPr>
              <a:t>СЪДЪРЖАНИЕ</a:t>
            </a:r>
          </a:p>
        </p:txBody>
      </p:sp>
      <p:sp>
        <p:nvSpPr>
          <p:cNvPr id="3" name="Content Placeholder 2"/>
          <p:cNvSpPr>
            <a:spLocks noGrp="1"/>
          </p:cNvSpPr>
          <p:nvPr>
            <p:ph idx="1"/>
          </p:nvPr>
        </p:nvSpPr>
        <p:spPr>
          <a:xfrm>
            <a:off x="539552" y="1484784"/>
            <a:ext cx="8064896" cy="4948044"/>
          </a:xfrm>
        </p:spPr>
        <p:txBody>
          <a:bodyPr>
            <a:normAutofit fontScale="25000" lnSpcReduction="20000"/>
          </a:bodyPr>
          <a:lstStyle/>
          <a:p>
            <a:pPr marL="109728" indent="0">
              <a:buNone/>
            </a:pPr>
            <a:r>
              <a:rPr lang="en-US" sz="8800" b="0" dirty="0">
                <a:latin typeface="Calibri" panose="020F0502020204030204" pitchFamily="34" charset="0"/>
                <a:ea typeface="Calibri" panose="020F0502020204030204" pitchFamily="34" charset="0"/>
                <a:cs typeface="Calibri" panose="020F0502020204030204" pitchFamily="34" charset="0"/>
              </a:rPr>
              <a:t>I.</a:t>
            </a:r>
            <a:r>
              <a:rPr lang="bg-BG" sz="8800" b="0" dirty="0">
                <a:latin typeface="Calibri" panose="020F0502020204030204" pitchFamily="34" charset="0"/>
                <a:ea typeface="Calibri" panose="020F0502020204030204" pitchFamily="34" charset="0"/>
                <a:cs typeface="Calibri" panose="020F0502020204030204" pitchFamily="34" charset="0"/>
              </a:rPr>
              <a:t> Съдебен район. Кадрова </a:t>
            </a:r>
            <a:r>
              <a:rPr lang="bg-BG" sz="8800" b="0" dirty="0" smtClean="0">
                <a:latin typeface="Calibri" panose="020F0502020204030204" pitchFamily="34" charset="0"/>
                <a:ea typeface="Calibri" panose="020F0502020204030204" pitchFamily="34" charset="0"/>
                <a:cs typeface="Calibri" panose="020F0502020204030204" pitchFamily="34" charset="0"/>
              </a:rPr>
              <a:t>обезпеченост</a:t>
            </a:r>
            <a:endParaRPr lang="bg-BG" sz="8800" b="0" dirty="0">
              <a:latin typeface="Calibri" panose="020F0502020204030204" pitchFamily="34" charset="0"/>
              <a:ea typeface="Calibri" panose="020F0502020204030204" pitchFamily="34" charset="0"/>
              <a:cs typeface="Calibri" panose="020F0502020204030204" pitchFamily="34" charset="0"/>
            </a:endParaRPr>
          </a:p>
          <a:p>
            <a:pPr marL="109728" indent="0">
              <a:buNone/>
            </a:pPr>
            <a:r>
              <a:rPr lang="bg-BG" sz="8800" b="0" dirty="0">
                <a:latin typeface="Calibri" panose="020F0502020204030204" pitchFamily="34" charset="0"/>
                <a:ea typeface="Calibri" panose="020F0502020204030204" pitchFamily="34" charset="0"/>
                <a:cs typeface="Calibri" panose="020F0502020204030204" pitchFamily="34" charset="0"/>
              </a:rPr>
              <a:t>ІІ. Движение на </a:t>
            </a:r>
            <a:r>
              <a:rPr lang="bg-BG" sz="8800" b="0" dirty="0" smtClean="0">
                <a:latin typeface="Calibri" panose="020F0502020204030204" pitchFamily="34" charset="0"/>
                <a:ea typeface="Calibri" panose="020F0502020204030204" pitchFamily="34" charset="0"/>
                <a:cs typeface="Calibri" panose="020F0502020204030204" pitchFamily="34" charset="0"/>
              </a:rPr>
              <a:t>делата</a:t>
            </a:r>
            <a:endParaRPr lang="bg-BG" sz="8800" b="0" dirty="0">
              <a:latin typeface="Calibri" panose="020F0502020204030204" pitchFamily="34" charset="0"/>
              <a:ea typeface="Calibri" panose="020F0502020204030204" pitchFamily="34" charset="0"/>
              <a:cs typeface="Calibri" panose="020F0502020204030204" pitchFamily="34" charset="0"/>
            </a:endParaRPr>
          </a:p>
          <a:p>
            <a:pPr marL="109728" indent="0">
              <a:buNone/>
            </a:pPr>
            <a:r>
              <a:rPr lang="bg-BG" sz="8800" b="0" dirty="0">
                <a:latin typeface="Calibri" panose="020F0502020204030204" pitchFamily="34" charset="0"/>
                <a:ea typeface="Calibri" panose="020F0502020204030204" pitchFamily="34" charset="0"/>
                <a:cs typeface="Calibri" panose="020F0502020204030204" pitchFamily="34" charset="0"/>
              </a:rPr>
              <a:t>	1</a:t>
            </a:r>
            <a:r>
              <a:rPr lang="bg-BG" sz="8800" b="0" dirty="0" smtClean="0">
                <a:latin typeface="Calibri" panose="020F0502020204030204" pitchFamily="34" charset="0"/>
                <a:ea typeface="Calibri" panose="020F0502020204030204" pitchFamily="34" charset="0"/>
                <a:cs typeface="Calibri" panose="020F0502020204030204" pitchFamily="34" charset="0"/>
              </a:rPr>
              <a:t>. Общо</a:t>
            </a:r>
            <a:endParaRPr lang="bg-BG" sz="8800" b="0" dirty="0">
              <a:latin typeface="Calibri" panose="020F0502020204030204" pitchFamily="34" charset="0"/>
              <a:ea typeface="Calibri" panose="020F0502020204030204" pitchFamily="34" charset="0"/>
              <a:cs typeface="Calibri" panose="020F0502020204030204" pitchFamily="34" charset="0"/>
            </a:endParaRPr>
          </a:p>
          <a:p>
            <a:pPr marL="109728" indent="0">
              <a:buNone/>
            </a:pPr>
            <a:r>
              <a:rPr lang="bg-BG" sz="8800" b="0" dirty="0">
                <a:latin typeface="Calibri" panose="020F0502020204030204" pitchFamily="34" charset="0"/>
                <a:ea typeface="Calibri" panose="020F0502020204030204" pitchFamily="34" charset="0"/>
                <a:cs typeface="Calibri" panose="020F0502020204030204" pitchFamily="34" charset="0"/>
              </a:rPr>
              <a:t>	2</a:t>
            </a:r>
            <a:r>
              <a:rPr lang="bg-BG" sz="8800" b="0" dirty="0" smtClean="0">
                <a:latin typeface="Calibri" panose="020F0502020204030204" pitchFamily="34" charset="0"/>
                <a:ea typeface="Calibri" panose="020F0502020204030204" pitchFamily="34" charset="0"/>
                <a:cs typeface="Calibri" panose="020F0502020204030204" pitchFamily="34" charset="0"/>
              </a:rPr>
              <a:t>. Гражданско отделение</a:t>
            </a:r>
            <a:endParaRPr lang="bg-BG" sz="8800" b="0" dirty="0">
              <a:latin typeface="Calibri" panose="020F0502020204030204" pitchFamily="34" charset="0"/>
              <a:ea typeface="Calibri" panose="020F0502020204030204" pitchFamily="34" charset="0"/>
              <a:cs typeface="Calibri" panose="020F0502020204030204" pitchFamily="34" charset="0"/>
            </a:endParaRPr>
          </a:p>
          <a:p>
            <a:pPr marL="109728" indent="0">
              <a:buNone/>
            </a:pPr>
            <a:r>
              <a:rPr lang="bg-BG" sz="8800" b="0" dirty="0">
                <a:latin typeface="Calibri" panose="020F0502020204030204" pitchFamily="34" charset="0"/>
                <a:ea typeface="Calibri" panose="020F0502020204030204" pitchFamily="34" charset="0"/>
                <a:cs typeface="Calibri" panose="020F0502020204030204" pitchFamily="34" charset="0"/>
              </a:rPr>
              <a:t>	3. Наказателно отдел</a:t>
            </a:r>
            <a:r>
              <a:rPr lang="en-US" sz="8800" b="0" dirty="0">
                <a:latin typeface="Calibri" panose="020F0502020204030204" pitchFamily="34" charset="0"/>
                <a:ea typeface="Calibri" panose="020F0502020204030204" pitchFamily="34" charset="0"/>
                <a:cs typeface="Calibri" panose="020F0502020204030204" pitchFamily="34" charset="0"/>
              </a:rPr>
              <a:t>e</a:t>
            </a:r>
            <a:r>
              <a:rPr lang="bg-BG" sz="8800" b="0" dirty="0" smtClean="0">
                <a:latin typeface="Calibri" panose="020F0502020204030204" pitchFamily="34" charset="0"/>
                <a:ea typeface="Calibri" panose="020F0502020204030204" pitchFamily="34" charset="0"/>
                <a:cs typeface="Calibri" panose="020F0502020204030204" pitchFamily="34" charset="0"/>
              </a:rPr>
              <a:t>ние</a:t>
            </a:r>
            <a:endParaRPr lang="bg-BG" sz="8800" b="0" dirty="0">
              <a:latin typeface="Calibri" panose="020F0502020204030204" pitchFamily="34" charset="0"/>
              <a:ea typeface="Calibri" panose="020F0502020204030204" pitchFamily="34" charset="0"/>
              <a:cs typeface="Calibri" panose="020F0502020204030204" pitchFamily="34" charset="0"/>
            </a:endParaRPr>
          </a:p>
          <a:p>
            <a:pPr marL="109728" indent="0">
              <a:buNone/>
            </a:pPr>
            <a:r>
              <a:rPr lang="bg-BG" sz="8800" b="0" dirty="0">
                <a:latin typeface="Calibri" panose="020F0502020204030204" pitchFamily="34" charset="0"/>
                <a:ea typeface="Calibri" panose="020F0502020204030204" pitchFamily="34" charset="0"/>
                <a:cs typeface="Calibri" panose="020F0502020204030204" pitchFamily="34" charset="0"/>
              </a:rPr>
              <a:t>	4.  </a:t>
            </a:r>
            <a:r>
              <a:rPr lang="bg-BG" sz="8800" b="0" dirty="0" smtClean="0">
                <a:latin typeface="Calibri" panose="020F0502020204030204" pitchFamily="34" charset="0"/>
                <a:ea typeface="Calibri" panose="020F0502020204030204" pitchFamily="34" charset="0"/>
                <a:cs typeface="Calibri" panose="020F0502020204030204" pitchFamily="34" charset="0"/>
              </a:rPr>
              <a:t>Натовареност</a:t>
            </a:r>
            <a:endParaRPr lang="bg-BG" sz="8800" b="0" dirty="0">
              <a:latin typeface="Calibri" panose="020F0502020204030204" pitchFamily="34" charset="0"/>
              <a:ea typeface="Calibri" panose="020F0502020204030204" pitchFamily="34" charset="0"/>
              <a:cs typeface="Calibri" panose="020F0502020204030204" pitchFamily="34" charset="0"/>
            </a:endParaRPr>
          </a:p>
          <a:p>
            <a:pPr marL="109728" indent="0">
              <a:buNone/>
            </a:pPr>
            <a:r>
              <a:rPr lang="bg-BG" sz="8800" b="0" dirty="0">
                <a:latin typeface="Calibri" panose="020F0502020204030204" pitchFamily="34" charset="0"/>
                <a:ea typeface="Calibri" panose="020F0502020204030204" pitchFamily="34" charset="0"/>
                <a:cs typeface="Calibri" panose="020F0502020204030204" pitchFamily="34" charset="0"/>
              </a:rPr>
              <a:t>	5.  Анализ и </a:t>
            </a:r>
            <a:r>
              <a:rPr lang="bg-BG" sz="8800" b="0" dirty="0" smtClean="0">
                <a:latin typeface="Calibri" panose="020F0502020204030204" pitchFamily="34" charset="0"/>
                <a:ea typeface="Calibri" panose="020F0502020204030204" pitchFamily="34" charset="0"/>
                <a:cs typeface="Calibri" panose="020F0502020204030204" pitchFamily="34" charset="0"/>
              </a:rPr>
              <a:t>тенденции</a:t>
            </a:r>
            <a:endParaRPr lang="bg-BG" sz="8800" b="0" dirty="0">
              <a:latin typeface="Calibri" panose="020F0502020204030204" pitchFamily="34" charset="0"/>
              <a:ea typeface="Calibri" panose="020F0502020204030204" pitchFamily="34" charset="0"/>
              <a:cs typeface="Calibri" panose="020F0502020204030204" pitchFamily="34" charset="0"/>
            </a:endParaRPr>
          </a:p>
          <a:p>
            <a:pPr marL="109728" indent="0">
              <a:buNone/>
            </a:pPr>
            <a:r>
              <a:rPr lang="bg-BG" sz="8800" b="0" dirty="0">
                <a:latin typeface="Calibri" panose="020F0502020204030204" pitchFamily="34" charset="0"/>
                <a:ea typeface="Calibri" panose="020F0502020204030204" pitchFamily="34" charset="0"/>
                <a:cs typeface="Calibri" panose="020F0502020204030204" pitchFamily="34" charset="0"/>
              </a:rPr>
              <a:t>ІІІ.  Структура на наказаната </a:t>
            </a:r>
            <a:r>
              <a:rPr lang="bg-BG" sz="8800" b="0" dirty="0" smtClean="0">
                <a:latin typeface="Calibri" panose="020F0502020204030204" pitchFamily="34" charset="0"/>
                <a:ea typeface="Calibri" panose="020F0502020204030204" pitchFamily="34" charset="0"/>
                <a:cs typeface="Calibri" panose="020F0502020204030204" pitchFamily="34" charset="0"/>
              </a:rPr>
              <a:t>престъпност</a:t>
            </a:r>
            <a:endParaRPr lang="bg-BG" sz="8800" b="0" dirty="0">
              <a:latin typeface="Calibri" panose="020F0502020204030204" pitchFamily="34" charset="0"/>
              <a:ea typeface="Calibri" panose="020F0502020204030204" pitchFamily="34" charset="0"/>
              <a:cs typeface="Calibri" panose="020F0502020204030204" pitchFamily="34" charset="0"/>
            </a:endParaRPr>
          </a:p>
          <a:p>
            <a:pPr marL="109728" indent="0">
              <a:buNone/>
            </a:pPr>
            <a:r>
              <a:rPr lang="bg-BG" sz="8800" b="0" dirty="0">
                <a:latin typeface="Calibri" panose="020F0502020204030204" pitchFamily="34" charset="0"/>
                <a:ea typeface="Calibri" panose="020F0502020204030204" pitchFamily="34" charset="0"/>
                <a:cs typeface="Calibri" panose="020F0502020204030204" pitchFamily="34" charset="0"/>
              </a:rPr>
              <a:t>ІV.   Съдебно </a:t>
            </a:r>
            <a:r>
              <a:rPr lang="bg-BG" sz="8800" b="0" dirty="0" smtClean="0">
                <a:latin typeface="Calibri" panose="020F0502020204030204" pitchFamily="34" charset="0"/>
                <a:ea typeface="Calibri" panose="020F0502020204030204" pitchFamily="34" charset="0"/>
                <a:cs typeface="Calibri" panose="020F0502020204030204" pitchFamily="34" charset="0"/>
              </a:rPr>
              <a:t>изпълнение</a:t>
            </a:r>
            <a:endParaRPr lang="bg-BG" sz="8800" b="0" dirty="0">
              <a:latin typeface="Calibri" panose="020F0502020204030204" pitchFamily="34" charset="0"/>
              <a:ea typeface="Calibri" panose="020F0502020204030204" pitchFamily="34" charset="0"/>
              <a:cs typeface="Calibri" panose="020F0502020204030204" pitchFamily="34" charset="0"/>
            </a:endParaRPr>
          </a:p>
          <a:p>
            <a:pPr marL="109728" indent="0">
              <a:buNone/>
            </a:pPr>
            <a:r>
              <a:rPr lang="bg-BG" sz="8800" b="0" dirty="0">
                <a:latin typeface="Calibri" panose="020F0502020204030204" pitchFamily="34" charset="0"/>
                <a:ea typeface="Calibri" panose="020F0502020204030204" pitchFamily="34" charset="0"/>
                <a:cs typeface="Calibri" panose="020F0502020204030204" pitchFamily="34" charset="0"/>
              </a:rPr>
              <a:t>V.    Съдии по </a:t>
            </a:r>
            <a:r>
              <a:rPr lang="bg-BG" sz="8800" b="0" dirty="0" smtClean="0">
                <a:latin typeface="Calibri" panose="020F0502020204030204" pitchFamily="34" charset="0"/>
                <a:ea typeface="Calibri" panose="020F0502020204030204" pitchFamily="34" charset="0"/>
                <a:cs typeface="Calibri" panose="020F0502020204030204" pitchFamily="34" charset="0"/>
              </a:rPr>
              <a:t>вписванията</a:t>
            </a:r>
            <a:endParaRPr lang="bg-BG" sz="8800" b="0" dirty="0">
              <a:latin typeface="Calibri" panose="020F0502020204030204" pitchFamily="34" charset="0"/>
              <a:ea typeface="Calibri" panose="020F0502020204030204" pitchFamily="34" charset="0"/>
              <a:cs typeface="Calibri" panose="020F0502020204030204" pitchFamily="34" charset="0"/>
            </a:endParaRPr>
          </a:p>
          <a:p>
            <a:pPr marL="109728" indent="0">
              <a:buNone/>
            </a:pPr>
            <a:r>
              <a:rPr lang="bg-BG" sz="8800" b="0" dirty="0">
                <a:latin typeface="Calibri" panose="020F0502020204030204" pitchFamily="34" charset="0"/>
                <a:ea typeface="Calibri" panose="020F0502020204030204" pitchFamily="34" charset="0"/>
                <a:cs typeface="Calibri" panose="020F0502020204030204" pitchFamily="34" charset="0"/>
              </a:rPr>
              <a:t>VІ.   Бюро </a:t>
            </a:r>
            <a:r>
              <a:rPr lang="bg-BG" sz="8800" b="0" dirty="0" smtClean="0">
                <a:latin typeface="Calibri" panose="020F0502020204030204" pitchFamily="34" charset="0"/>
                <a:ea typeface="Calibri" panose="020F0502020204030204" pitchFamily="34" charset="0"/>
                <a:cs typeface="Calibri" panose="020F0502020204030204" pitchFamily="34" charset="0"/>
              </a:rPr>
              <a:t>съдимост</a:t>
            </a:r>
            <a:endParaRPr lang="bg-BG" sz="8800" b="0" dirty="0">
              <a:latin typeface="Calibri" panose="020F0502020204030204" pitchFamily="34" charset="0"/>
              <a:ea typeface="Calibri" panose="020F0502020204030204" pitchFamily="34" charset="0"/>
              <a:cs typeface="Calibri" panose="020F0502020204030204" pitchFamily="34" charset="0"/>
            </a:endParaRPr>
          </a:p>
          <a:p>
            <a:pPr marL="109728" indent="0">
              <a:buNone/>
            </a:pPr>
            <a:r>
              <a:rPr lang="en-US" sz="8800" b="0" dirty="0">
                <a:latin typeface="Calibri" panose="020F0502020204030204" pitchFamily="34" charset="0"/>
                <a:ea typeface="Calibri" panose="020F0502020204030204" pitchFamily="34" charset="0"/>
                <a:cs typeface="Calibri" panose="020F0502020204030204" pitchFamily="34" charset="0"/>
              </a:rPr>
              <a:t>V</a:t>
            </a:r>
            <a:r>
              <a:rPr lang="bg-BG" sz="8800" b="0" dirty="0">
                <a:latin typeface="Calibri" panose="020F0502020204030204" pitchFamily="34" charset="0"/>
                <a:ea typeface="Calibri" panose="020F0502020204030204" pitchFamily="34" charset="0"/>
                <a:cs typeface="Calibri" panose="020F0502020204030204" pitchFamily="34" charset="0"/>
              </a:rPr>
              <a:t>І</a:t>
            </a:r>
            <a:r>
              <a:rPr lang="en-US" sz="8800" b="0" dirty="0">
                <a:latin typeface="Calibri" panose="020F0502020204030204" pitchFamily="34" charset="0"/>
                <a:ea typeface="Calibri" panose="020F0502020204030204" pitchFamily="34" charset="0"/>
                <a:cs typeface="Calibri" panose="020F0502020204030204" pitchFamily="34" charset="0"/>
              </a:rPr>
              <a:t>I</a:t>
            </a:r>
            <a:r>
              <a:rPr lang="bg-BG" sz="8800" b="0" dirty="0">
                <a:latin typeface="Calibri" panose="020F0502020204030204" pitchFamily="34" charset="0"/>
                <a:ea typeface="Calibri" panose="020F0502020204030204" pitchFamily="34" charset="0"/>
                <a:cs typeface="Calibri" panose="020F0502020204030204" pitchFamily="34" charset="0"/>
              </a:rPr>
              <a:t>.  Съдебни </a:t>
            </a:r>
            <a:r>
              <a:rPr lang="bg-BG" sz="8800" b="0" dirty="0" smtClean="0">
                <a:latin typeface="Calibri" panose="020F0502020204030204" pitchFamily="34" charset="0"/>
                <a:ea typeface="Calibri" panose="020F0502020204030204" pitchFamily="34" charset="0"/>
                <a:cs typeface="Calibri" panose="020F0502020204030204" pitchFamily="34" charset="0"/>
              </a:rPr>
              <a:t>заседатели</a:t>
            </a:r>
            <a:endParaRPr lang="bg-BG" sz="8800" b="0" dirty="0">
              <a:latin typeface="Calibri" panose="020F0502020204030204" pitchFamily="34" charset="0"/>
              <a:ea typeface="Calibri" panose="020F0502020204030204" pitchFamily="34" charset="0"/>
              <a:cs typeface="Calibri" panose="020F0502020204030204" pitchFamily="34" charset="0"/>
            </a:endParaRPr>
          </a:p>
          <a:p>
            <a:pPr marL="109728" indent="0">
              <a:buNone/>
            </a:pPr>
            <a:r>
              <a:rPr lang="bg-BG" sz="8800" b="0" dirty="0">
                <a:latin typeface="Calibri" panose="020F0502020204030204" pitchFamily="34" charset="0"/>
                <a:ea typeface="Calibri" panose="020F0502020204030204" pitchFamily="34" charset="0"/>
                <a:cs typeface="Calibri" panose="020F0502020204030204" pitchFamily="34" charset="0"/>
              </a:rPr>
              <a:t>VІI</a:t>
            </a:r>
            <a:r>
              <a:rPr lang="en-US" sz="8800" b="0" dirty="0">
                <a:latin typeface="Calibri" panose="020F0502020204030204" pitchFamily="34" charset="0"/>
                <a:ea typeface="Calibri" panose="020F0502020204030204" pitchFamily="34" charset="0"/>
                <a:cs typeface="Calibri" panose="020F0502020204030204" pitchFamily="34" charset="0"/>
              </a:rPr>
              <a:t>I. </a:t>
            </a:r>
            <a:r>
              <a:rPr lang="bg-BG" sz="8800" b="0" dirty="0">
                <a:latin typeface="Calibri" panose="020F0502020204030204" pitchFamily="34" charset="0"/>
                <a:ea typeface="Calibri" panose="020F0502020204030204" pitchFamily="34" charset="0"/>
                <a:cs typeface="Calibri" panose="020F0502020204030204" pitchFamily="34" charset="0"/>
              </a:rPr>
              <a:t>Планови и тематични проверки през отчетния </a:t>
            </a:r>
            <a:r>
              <a:rPr lang="bg-BG" sz="8800" b="0" dirty="0" smtClean="0">
                <a:latin typeface="Calibri" panose="020F0502020204030204" pitchFamily="34" charset="0"/>
                <a:ea typeface="Calibri" panose="020F0502020204030204" pitchFamily="34" charset="0"/>
                <a:cs typeface="Calibri" panose="020F0502020204030204" pitchFamily="34" charset="0"/>
              </a:rPr>
              <a:t>период</a:t>
            </a:r>
            <a:endParaRPr lang="bg-BG" sz="8800" b="0" dirty="0">
              <a:latin typeface="Calibri" panose="020F0502020204030204" pitchFamily="34" charset="0"/>
              <a:ea typeface="Calibri" panose="020F0502020204030204" pitchFamily="34" charset="0"/>
              <a:cs typeface="Calibri" panose="020F0502020204030204" pitchFamily="34" charset="0"/>
            </a:endParaRPr>
          </a:p>
          <a:p>
            <a:pPr marL="109728" indent="0">
              <a:buNone/>
            </a:pPr>
            <a:r>
              <a:rPr lang="bg-BG" sz="8800" b="0" dirty="0">
                <a:latin typeface="Calibri" panose="020F0502020204030204" pitchFamily="34" charset="0"/>
                <a:ea typeface="Calibri" panose="020F0502020204030204" pitchFamily="34" charset="0"/>
                <a:cs typeface="Calibri" panose="020F0502020204030204" pitchFamily="34" charset="0"/>
              </a:rPr>
              <a:t>ІХ.   Сграден фонд и техническа </a:t>
            </a:r>
            <a:r>
              <a:rPr lang="bg-BG" sz="8800" b="0" dirty="0" smtClean="0">
                <a:latin typeface="Calibri" panose="020F0502020204030204" pitchFamily="34" charset="0"/>
                <a:ea typeface="Calibri" panose="020F0502020204030204" pitchFamily="34" charset="0"/>
                <a:cs typeface="Calibri" panose="020F0502020204030204" pitchFamily="34" charset="0"/>
              </a:rPr>
              <a:t>обезпеченост</a:t>
            </a:r>
            <a:endParaRPr lang="bg-BG" sz="8800" b="0" dirty="0">
              <a:latin typeface="Calibri" panose="020F0502020204030204" pitchFamily="34" charset="0"/>
              <a:ea typeface="Calibri" panose="020F0502020204030204" pitchFamily="34" charset="0"/>
              <a:cs typeface="Calibri" panose="020F0502020204030204" pitchFamily="34" charset="0"/>
            </a:endParaRPr>
          </a:p>
          <a:p>
            <a:pPr marL="109728" indent="0">
              <a:buNone/>
            </a:pPr>
            <a:r>
              <a:rPr lang="bg-BG" sz="8800" b="0" dirty="0">
                <a:latin typeface="Calibri" panose="020F0502020204030204" pitchFamily="34" charset="0"/>
                <a:ea typeface="Calibri" panose="020F0502020204030204" pitchFamily="34" charset="0"/>
                <a:cs typeface="Calibri" panose="020F0502020204030204" pitchFamily="34" charset="0"/>
              </a:rPr>
              <a:t>Х.    Проекти. </a:t>
            </a:r>
            <a:r>
              <a:rPr lang="bg-BG" sz="8800" b="0" dirty="0" smtClean="0">
                <a:latin typeface="Calibri" panose="020F0502020204030204" pitchFamily="34" charset="0"/>
                <a:ea typeface="Calibri" panose="020F0502020204030204" pitchFamily="34" charset="0"/>
                <a:cs typeface="Calibri" panose="020F0502020204030204" pitchFamily="34" charset="0"/>
              </a:rPr>
              <a:t>Инициативи</a:t>
            </a:r>
            <a:endParaRPr lang="bg-BG" sz="8800" b="0" dirty="0">
              <a:latin typeface="Calibri" panose="020F0502020204030204" pitchFamily="34" charset="0"/>
              <a:ea typeface="Calibri" panose="020F0502020204030204" pitchFamily="34" charset="0"/>
              <a:cs typeface="Calibri" panose="020F0502020204030204" pitchFamily="34" charset="0"/>
            </a:endParaRPr>
          </a:p>
          <a:p>
            <a:endParaRPr lang="bg-BG" sz="11200" dirty="0"/>
          </a:p>
        </p:txBody>
      </p:sp>
    </p:spTree>
    <p:extLst>
      <p:ext uri="{BB962C8B-B14F-4D97-AF65-F5344CB8AC3E}">
        <p14:creationId xmlns:p14="http://schemas.microsoft.com/office/powerpoint/2010/main" val="3197158161"/>
      </p:ext>
    </p:extLst>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1052736"/>
            <a:ext cx="8640960" cy="3877985"/>
          </a:xfrm>
          <a:prstGeom prst="rect">
            <a:avLst/>
          </a:prstGeom>
        </p:spPr>
        <p:txBody>
          <a:bodyPr wrap="square">
            <a:spAutoFit/>
          </a:bodyPr>
          <a:lstStyle/>
          <a:p>
            <a:pPr algn="ctr"/>
            <a:endParaRPr lang="ru-RU" sz="3200" b="1" dirty="0">
              <a:latin typeface="Arial" panose="020B0604020202020204" pitchFamily="34" charset="0"/>
              <a:cs typeface="Arial" panose="020B0604020202020204" pitchFamily="34" charset="0"/>
            </a:endParaRPr>
          </a:p>
          <a:p>
            <a:pPr algn="ctr"/>
            <a:r>
              <a:rPr lang="ru-RU" sz="3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УВОД</a:t>
            </a:r>
            <a:r>
              <a:rPr lang="ru-RU" sz="2400" dirty="0">
                <a:latin typeface="Calibri" panose="020F0502020204030204" pitchFamily="34" charset="0"/>
                <a:ea typeface="Calibri" panose="020F0502020204030204" pitchFamily="34" charset="0"/>
                <a:cs typeface="Calibri" panose="020F0502020204030204" pitchFamily="34" charset="0"/>
              </a:rPr>
              <a:t>	</a:t>
            </a:r>
          </a:p>
          <a:p>
            <a:pPr algn="just"/>
            <a:endParaRPr lang="ru-RU" sz="2400" dirty="0">
              <a:latin typeface="Calibri" panose="020F0502020204030204" pitchFamily="34" charset="0"/>
              <a:ea typeface="Calibri" panose="020F0502020204030204" pitchFamily="34" charset="0"/>
              <a:cs typeface="Calibri" panose="020F0502020204030204" pitchFamily="34" charset="0"/>
            </a:endParaRPr>
          </a:p>
          <a:p>
            <a:pPr algn="just"/>
            <a:r>
              <a:rPr lang="ru-RU" sz="2400" dirty="0">
                <a:latin typeface="Calibri" panose="020F0502020204030204" pitchFamily="34" charset="0"/>
                <a:ea typeface="Calibri" panose="020F0502020204030204" pitchFamily="34" charset="0"/>
                <a:cs typeface="Calibri" panose="020F0502020204030204" pitchFamily="34" charset="0"/>
              </a:rPr>
              <a:t>	</a:t>
            </a:r>
            <a:r>
              <a:rPr lang="ru-RU" sz="2200" dirty="0" err="1">
                <a:latin typeface="Calibri" panose="020F0502020204030204" pitchFamily="34" charset="0"/>
                <a:ea typeface="Calibri" panose="020F0502020204030204" pitchFamily="34" charset="0"/>
                <a:cs typeface="Calibri" panose="020F0502020204030204" pitchFamily="34" charset="0"/>
              </a:rPr>
              <a:t>Годишният</a:t>
            </a:r>
            <a:r>
              <a:rPr lang="ru-RU" sz="2200" dirty="0">
                <a:latin typeface="Calibri" panose="020F0502020204030204" pitchFamily="34" charset="0"/>
                <a:ea typeface="Calibri" panose="020F0502020204030204" pitchFamily="34" charset="0"/>
                <a:cs typeface="Calibri" panose="020F0502020204030204" pitchFamily="34" charset="0"/>
              </a:rPr>
              <a:t> доклад на </a:t>
            </a:r>
            <a:r>
              <a:rPr lang="ru-RU" sz="2200" dirty="0" err="1">
                <a:latin typeface="Calibri" panose="020F0502020204030204" pitchFamily="34" charset="0"/>
                <a:ea typeface="Calibri" panose="020F0502020204030204" pitchFamily="34" charset="0"/>
                <a:cs typeface="Calibri" panose="020F0502020204030204" pitchFamily="34" charset="0"/>
              </a:rPr>
              <a:t>Районен</a:t>
            </a:r>
            <a:r>
              <a:rPr lang="ru-RU" sz="2200" dirty="0">
                <a:latin typeface="Calibri" panose="020F0502020204030204" pitchFamily="34" charset="0"/>
                <a:ea typeface="Calibri" panose="020F0502020204030204" pitchFamily="34" charset="0"/>
                <a:cs typeface="Calibri" panose="020F0502020204030204" pitchFamily="34" charset="0"/>
              </a:rPr>
              <a:t> </a:t>
            </a:r>
            <a:r>
              <a:rPr lang="ru-RU" sz="2200" dirty="0" err="1">
                <a:latin typeface="Calibri" panose="020F0502020204030204" pitchFamily="34" charset="0"/>
                <a:ea typeface="Calibri" panose="020F0502020204030204" pitchFamily="34" charset="0"/>
                <a:cs typeface="Calibri" panose="020F0502020204030204" pitchFamily="34" charset="0"/>
              </a:rPr>
              <a:t>съд</a:t>
            </a:r>
            <a:r>
              <a:rPr lang="ru-RU" sz="2200" dirty="0">
                <a:latin typeface="Calibri" panose="020F0502020204030204" pitchFamily="34" charset="0"/>
                <a:ea typeface="Calibri" panose="020F0502020204030204" pitchFamily="34" charset="0"/>
                <a:cs typeface="Calibri" panose="020F0502020204030204" pitchFamily="34" charset="0"/>
              </a:rPr>
              <a:t> Шумен за 2025 година се </a:t>
            </a:r>
            <a:r>
              <a:rPr lang="ru-RU" sz="2200" dirty="0" err="1">
                <a:latin typeface="Calibri" panose="020F0502020204030204" pitchFamily="34" charset="0"/>
                <a:ea typeface="Calibri" panose="020F0502020204030204" pitchFamily="34" charset="0"/>
                <a:cs typeface="Calibri" panose="020F0502020204030204" pitchFamily="34" charset="0"/>
              </a:rPr>
              <a:t>изготвя</a:t>
            </a:r>
            <a:r>
              <a:rPr lang="ru-RU" sz="2200" dirty="0">
                <a:latin typeface="Calibri" panose="020F0502020204030204" pitchFamily="34" charset="0"/>
                <a:ea typeface="Calibri" panose="020F0502020204030204" pitchFamily="34" charset="0"/>
                <a:cs typeface="Calibri" panose="020F0502020204030204" pitchFamily="34" charset="0"/>
              </a:rPr>
              <a:t> на основание чл.80, ал.1, т.12 от ЗСВ и </a:t>
            </a:r>
            <a:r>
              <a:rPr lang="ru-RU" sz="2200" dirty="0" err="1">
                <a:latin typeface="Calibri" panose="020F0502020204030204" pitchFamily="34" charset="0"/>
                <a:ea typeface="Calibri" panose="020F0502020204030204" pitchFamily="34" charset="0"/>
                <a:cs typeface="Calibri" panose="020F0502020204030204" pitchFamily="34" charset="0"/>
              </a:rPr>
              <a:t>обхваща</a:t>
            </a:r>
            <a:r>
              <a:rPr lang="ru-RU" sz="2200" dirty="0">
                <a:latin typeface="Calibri" panose="020F0502020204030204" pitchFamily="34" charset="0"/>
                <a:ea typeface="Calibri" panose="020F0502020204030204" pitchFamily="34" charset="0"/>
                <a:cs typeface="Calibri" panose="020F0502020204030204" pitchFamily="34" charset="0"/>
              </a:rPr>
              <a:t> </a:t>
            </a:r>
            <a:r>
              <a:rPr lang="ru-RU" sz="2200" dirty="0" err="1">
                <a:latin typeface="Calibri" panose="020F0502020204030204" pitchFamily="34" charset="0"/>
                <a:ea typeface="Calibri" panose="020F0502020204030204" pitchFamily="34" charset="0"/>
                <a:cs typeface="Calibri" panose="020F0502020204030204" pitchFamily="34" charset="0"/>
              </a:rPr>
              <a:t>дейността</a:t>
            </a:r>
            <a:r>
              <a:rPr lang="ru-RU" sz="2200" dirty="0">
                <a:latin typeface="Calibri" panose="020F0502020204030204" pitchFamily="34" charset="0"/>
                <a:ea typeface="Calibri" panose="020F0502020204030204" pitchFamily="34" charset="0"/>
                <a:cs typeface="Calibri" panose="020F0502020204030204" pitchFamily="34" charset="0"/>
              </a:rPr>
              <a:t> на </a:t>
            </a:r>
            <a:r>
              <a:rPr lang="ru-RU" sz="2200" dirty="0" err="1">
                <a:latin typeface="Calibri" panose="020F0502020204030204" pitchFamily="34" charset="0"/>
                <a:ea typeface="Calibri" panose="020F0502020204030204" pitchFamily="34" charset="0"/>
                <a:cs typeface="Calibri" panose="020F0502020204030204" pitchFamily="34" charset="0"/>
              </a:rPr>
              <a:t>съда</a:t>
            </a:r>
            <a:r>
              <a:rPr lang="ru-RU" sz="2200" dirty="0">
                <a:latin typeface="Calibri" panose="020F0502020204030204" pitchFamily="34" charset="0"/>
                <a:ea typeface="Calibri" panose="020F0502020204030204" pitchFamily="34" charset="0"/>
                <a:cs typeface="Calibri" panose="020F0502020204030204" pitchFamily="34" charset="0"/>
              </a:rPr>
              <a:t> в </a:t>
            </a:r>
            <a:r>
              <a:rPr lang="ru-RU" sz="2200" dirty="0" err="1">
                <a:latin typeface="Calibri" panose="020F0502020204030204" pitchFamily="34" charset="0"/>
                <a:ea typeface="Calibri" panose="020F0502020204030204" pitchFamily="34" charset="0"/>
                <a:cs typeface="Calibri" panose="020F0502020204030204" pitchFamily="34" charset="0"/>
              </a:rPr>
              <a:t>цялост</a:t>
            </a:r>
            <a:r>
              <a:rPr lang="ru-RU" sz="2200" dirty="0">
                <a:latin typeface="Calibri" panose="020F0502020204030204" pitchFamily="34" charset="0"/>
                <a:ea typeface="Calibri" panose="020F0502020204030204" pitchFamily="34" charset="0"/>
                <a:cs typeface="Calibri" panose="020F0502020204030204" pitchFamily="34" charset="0"/>
              </a:rPr>
              <a:t> за </a:t>
            </a:r>
            <a:r>
              <a:rPr lang="ru-RU" sz="2200" dirty="0" err="1">
                <a:latin typeface="Calibri" panose="020F0502020204030204" pitchFamily="34" charset="0"/>
                <a:ea typeface="Calibri" panose="020F0502020204030204" pitchFamily="34" charset="0"/>
                <a:cs typeface="Calibri" panose="020F0502020204030204" pitchFamily="34" charset="0"/>
              </a:rPr>
              <a:t>календарна</a:t>
            </a:r>
            <a:r>
              <a:rPr lang="ru-RU" sz="2200" dirty="0">
                <a:latin typeface="Calibri" panose="020F0502020204030204" pitchFamily="34" charset="0"/>
                <a:ea typeface="Calibri" panose="020F0502020204030204" pitchFamily="34" charset="0"/>
                <a:cs typeface="Calibri" panose="020F0502020204030204" pitchFamily="34" charset="0"/>
              </a:rPr>
              <a:t> година, </a:t>
            </a:r>
            <a:r>
              <a:rPr lang="ru-RU" sz="2200" dirty="0" err="1">
                <a:latin typeface="Calibri" panose="020F0502020204030204" pitchFamily="34" charset="0"/>
                <a:ea typeface="Calibri" panose="020F0502020204030204" pitchFamily="34" charset="0"/>
                <a:cs typeface="Calibri" panose="020F0502020204030204" pitchFamily="34" charset="0"/>
              </a:rPr>
              <a:t>като</a:t>
            </a:r>
            <a:r>
              <a:rPr lang="ru-RU" sz="2200" dirty="0">
                <a:latin typeface="Calibri" panose="020F0502020204030204" pitchFamily="34" charset="0"/>
                <a:ea typeface="Calibri" panose="020F0502020204030204" pitchFamily="34" charset="0"/>
                <a:cs typeface="Calibri" panose="020F0502020204030204" pitchFamily="34" charset="0"/>
              </a:rPr>
              <a:t> я </a:t>
            </a:r>
            <a:r>
              <a:rPr lang="ru-RU" sz="2200" dirty="0" err="1">
                <a:latin typeface="Calibri" panose="020F0502020204030204" pitchFamily="34" charset="0"/>
                <a:ea typeface="Calibri" panose="020F0502020204030204" pitchFamily="34" charset="0"/>
                <a:cs typeface="Calibri" panose="020F0502020204030204" pitchFamily="34" charset="0"/>
              </a:rPr>
              <a:t>отразява</a:t>
            </a:r>
            <a:r>
              <a:rPr lang="ru-RU" sz="2200" dirty="0">
                <a:latin typeface="Calibri" panose="020F0502020204030204" pitchFamily="34" charset="0"/>
                <a:ea typeface="Calibri" panose="020F0502020204030204" pitchFamily="34" charset="0"/>
                <a:cs typeface="Calibri" panose="020F0502020204030204" pitchFamily="34" charset="0"/>
              </a:rPr>
              <a:t> в </a:t>
            </a:r>
            <a:r>
              <a:rPr lang="ru-RU" sz="2200" dirty="0" err="1">
                <a:latin typeface="Calibri" panose="020F0502020204030204" pitchFamily="34" charset="0"/>
                <a:ea typeface="Calibri" panose="020F0502020204030204" pitchFamily="34" charset="0"/>
                <a:cs typeface="Calibri" panose="020F0502020204030204" pitchFamily="34" charset="0"/>
              </a:rPr>
              <a:t>аналитичен</a:t>
            </a:r>
            <a:r>
              <a:rPr lang="ru-RU" sz="2200" dirty="0">
                <a:latin typeface="Calibri" panose="020F0502020204030204" pitchFamily="34" charset="0"/>
                <a:ea typeface="Calibri" panose="020F0502020204030204" pitchFamily="34" charset="0"/>
                <a:cs typeface="Calibri" panose="020F0502020204030204" pitchFamily="34" charset="0"/>
              </a:rPr>
              <a:t> вид, </a:t>
            </a:r>
            <a:r>
              <a:rPr lang="ru-RU" sz="2200" dirty="0" err="1">
                <a:latin typeface="Calibri" panose="020F0502020204030204" pitchFamily="34" charset="0"/>
                <a:ea typeface="Calibri" panose="020F0502020204030204" pitchFamily="34" charset="0"/>
                <a:cs typeface="Calibri" panose="020F0502020204030204" pitchFamily="34" charset="0"/>
              </a:rPr>
              <a:t>със</a:t>
            </a:r>
            <a:r>
              <a:rPr lang="ru-RU" sz="2200" dirty="0">
                <a:latin typeface="Calibri" panose="020F0502020204030204" pitchFamily="34" charset="0"/>
                <a:ea typeface="Calibri" panose="020F0502020204030204" pitchFamily="34" charset="0"/>
                <a:cs typeface="Calibri" panose="020F0502020204030204" pitchFamily="34" charset="0"/>
              </a:rPr>
              <a:t> </a:t>
            </a:r>
            <a:r>
              <a:rPr lang="ru-RU" sz="2200" dirty="0" err="1">
                <a:latin typeface="Calibri" panose="020F0502020204030204" pitchFamily="34" charset="0"/>
                <a:ea typeface="Calibri" panose="020F0502020204030204" pitchFamily="34" charset="0"/>
                <a:cs typeface="Calibri" panose="020F0502020204030204" pitchFamily="34" charset="0"/>
              </a:rPr>
              <a:t>съответните</a:t>
            </a:r>
            <a:r>
              <a:rPr lang="ru-RU" sz="2200" dirty="0">
                <a:latin typeface="Calibri" panose="020F0502020204030204" pitchFamily="34" charset="0"/>
                <a:ea typeface="Calibri" panose="020F0502020204030204" pitchFamily="34" charset="0"/>
                <a:cs typeface="Calibri" panose="020F0502020204030204" pitchFamily="34" charset="0"/>
              </a:rPr>
              <a:t> статистически </a:t>
            </a:r>
            <a:r>
              <a:rPr lang="ru-RU" sz="2200" dirty="0" err="1">
                <a:latin typeface="Calibri" panose="020F0502020204030204" pitchFamily="34" charset="0"/>
                <a:ea typeface="Calibri" panose="020F0502020204030204" pitchFamily="34" charset="0"/>
                <a:cs typeface="Calibri" panose="020F0502020204030204" pitchFamily="34" charset="0"/>
              </a:rPr>
              <a:t>данни</a:t>
            </a:r>
            <a:r>
              <a:rPr lang="ru-RU" sz="2200" dirty="0">
                <a:latin typeface="Calibri" panose="020F0502020204030204" pitchFamily="34" charset="0"/>
                <a:ea typeface="Calibri" panose="020F0502020204030204" pitchFamily="34" charset="0"/>
                <a:cs typeface="Calibri" panose="020F0502020204030204" pitchFamily="34" charset="0"/>
              </a:rPr>
              <a:t>, изводи, </a:t>
            </a:r>
            <a:r>
              <a:rPr lang="ru-RU" sz="2200" dirty="0" err="1">
                <a:latin typeface="Calibri" panose="020F0502020204030204" pitchFamily="34" charset="0"/>
                <a:ea typeface="Calibri" panose="020F0502020204030204" pitchFamily="34" charset="0"/>
                <a:cs typeface="Calibri" panose="020F0502020204030204" pitchFamily="34" charset="0"/>
              </a:rPr>
              <a:t>констатирани</a:t>
            </a:r>
            <a:r>
              <a:rPr lang="ru-RU" sz="2200" dirty="0">
                <a:latin typeface="Calibri" panose="020F0502020204030204" pitchFamily="34" charset="0"/>
                <a:ea typeface="Calibri" panose="020F0502020204030204" pitchFamily="34" charset="0"/>
                <a:cs typeface="Calibri" panose="020F0502020204030204" pitchFamily="34" charset="0"/>
              </a:rPr>
              <a:t> </a:t>
            </a:r>
            <a:r>
              <a:rPr lang="ru-RU" sz="2200" dirty="0" err="1">
                <a:latin typeface="Calibri" panose="020F0502020204030204" pitchFamily="34" charset="0"/>
                <a:ea typeface="Calibri" panose="020F0502020204030204" pitchFamily="34" charset="0"/>
                <a:cs typeface="Calibri" panose="020F0502020204030204" pitchFamily="34" charset="0"/>
              </a:rPr>
              <a:t>проблеми</a:t>
            </a:r>
            <a:r>
              <a:rPr lang="ru-RU" sz="2200" dirty="0">
                <a:latin typeface="Calibri" panose="020F0502020204030204" pitchFamily="34" charset="0"/>
                <a:ea typeface="Calibri" panose="020F0502020204030204" pitchFamily="34" charset="0"/>
                <a:cs typeface="Calibri" panose="020F0502020204030204" pitchFamily="34" charset="0"/>
              </a:rPr>
              <a:t> и предложения за </a:t>
            </a:r>
            <a:r>
              <a:rPr lang="ru-RU" sz="2200" dirty="0" err="1">
                <a:latin typeface="Calibri" panose="020F0502020204030204" pitchFamily="34" charset="0"/>
                <a:ea typeface="Calibri" panose="020F0502020204030204" pitchFamily="34" charset="0"/>
                <a:cs typeface="Calibri" panose="020F0502020204030204" pitchFamily="34" charset="0"/>
              </a:rPr>
              <a:t>подобряване</a:t>
            </a:r>
            <a:r>
              <a:rPr lang="ru-RU" sz="2200" dirty="0">
                <a:latin typeface="Calibri" panose="020F0502020204030204" pitchFamily="34" charset="0"/>
                <a:ea typeface="Calibri" panose="020F0502020204030204" pitchFamily="34" charset="0"/>
                <a:cs typeface="Calibri" panose="020F0502020204030204" pitchFamily="34" charset="0"/>
              </a:rPr>
              <a:t> </a:t>
            </a:r>
            <a:r>
              <a:rPr lang="ru-RU" sz="2200" dirty="0" err="1">
                <a:latin typeface="Calibri" panose="020F0502020204030204" pitchFamily="34" charset="0"/>
                <a:ea typeface="Calibri" panose="020F0502020204030204" pitchFamily="34" charset="0"/>
                <a:cs typeface="Calibri" panose="020F0502020204030204" pitchFamily="34" charset="0"/>
              </a:rPr>
              <a:t>работата</a:t>
            </a:r>
            <a:r>
              <a:rPr lang="ru-RU" sz="2200" dirty="0">
                <a:latin typeface="Calibri" panose="020F0502020204030204" pitchFamily="34" charset="0"/>
                <a:ea typeface="Calibri" panose="020F0502020204030204" pitchFamily="34" charset="0"/>
                <a:cs typeface="Calibri" panose="020F0502020204030204" pitchFamily="34" charset="0"/>
              </a:rPr>
              <a:t> на </a:t>
            </a:r>
            <a:r>
              <a:rPr lang="ru-RU" sz="2200" dirty="0" err="1">
                <a:latin typeface="Calibri" panose="020F0502020204030204" pitchFamily="34" charset="0"/>
                <a:ea typeface="Calibri" panose="020F0502020204030204" pitchFamily="34" charset="0"/>
                <a:cs typeface="Calibri" panose="020F0502020204030204" pitchFamily="34" charset="0"/>
              </a:rPr>
              <a:t>съда</a:t>
            </a:r>
            <a:r>
              <a:rPr lang="ru-RU" sz="2200" dirty="0">
                <a:latin typeface="Calibri" panose="020F0502020204030204" pitchFamily="34" charset="0"/>
                <a:ea typeface="Calibri" panose="020F0502020204030204" pitchFamily="34" charset="0"/>
                <a:cs typeface="Calibri" panose="020F0502020204030204" pitchFamily="34" charset="0"/>
              </a:rPr>
              <a:t>, чрез </a:t>
            </a:r>
            <a:r>
              <a:rPr lang="ru-RU" sz="2200" dirty="0" err="1">
                <a:latin typeface="Calibri" panose="020F0502020204030204" pitchFamily="34" charset="0"/>
                <a:ea typeface="Calibri" panose="020F0502020204030204" pitchFamily="34" charset="0"/>
                <a:cs typeface="Calibri" panose="020F0502020204030204" pitchFamily="34" charset="0"/>
              </a:rPr>
              <a:t>съпоставяне</a:t>
            </a:r>
            <a:r>
              <a:rPr lang="ru-RU" sz="2200" dirty="0">
                <a:latin typeface="Calibri" panose="020F0502020204030204" pitchFamily="34" charset="0"/>
                <a:ea typeface="Calibri" panose="020F0502020204030204" pitchFamily="34" charset="0"/>
                <a:cs typeface="Calibri" panose="020F0502020204030204" pitchFamily="34" charset="0"/>
              </a:rPr>
              <a:t> с </a:t>
            </a:r>
            <a:r>
              <a:rPr lang="ru-RU" sz="2200" dirty="0" err="1">
                <a:latin typeface="Calibri" panose="020F0502020204030204" pitchFamily="34" charset="0"/>
                <a:ea typeface="Calibri" panose="020F0502020204030204" pitchFamily="34" charset="0"/>
                <a:cs typeface="Calibri" panose="020F0502020204030204" pitchFamily="34" charset="0"/>
              </a:rPr>
              <a:t>данните</a:t>
            </a:r>
            <a:r>
              <a:rPr lang="ru-RU" sz="2200" dirty="0">
                <a:latin typeface="Calibri" panose="020F0502020204030204" pitchFamily="34" charset="0"/>
                <a:ea typeface="Calibri" panose="020F0502020204030204" pitchFamily="34" charset="0"/>
                <a:cs typeface="Calibri" panose="020F0502020204030204" pitchFamily="34" charset="0"/>
              </a:rPr>
              <a:t> от </a:t>
            </a:r>
            <a:r>
              <a:rPr lang="ru-RU" sz="2200" dirty="0" err="1">
                <a:latin typeface="Calibri" panose="020F0502020204030204" pitchFamily="34" charset="0"/>
                <a:ea typeface="Calibri" panose="020F0502020204030204" pitchFamily="34" charset="0"/>
                <a:cs typeface="Calibri" panose="020F0502020204030204" pitchFamily="34" charset="0"/>
              </a:rPr>
              <a:t>предходните</a:t>
            </a:r>
            <a:r>
              <a:rPr lang="ru-RU" sz="2200" dirty="0">
                <a:latin typeface="Calibri" panose="020F0502020204030204" pitchFamily="34" charset="0"/>
                <a:ea typeface="Calibri" panose="020F0502020204030204" pitchFamily="34" charset="0"/>
                <a:cs typeface="Calibri" panose="020F0502020204030204" pitchFamily="34" charset="0"/>
              </a:rPr>
              <a:t> </a:t>
            </a:r>
            <a:r>
              <a:rPr lang="ru-RU" sz="2200" dirty="0" err="1">
                <a:latin typeface="Calibri" panose="020F0502020204030204" pitchFamily="34" charset="0"/>
                <a:ea typeface="Calibri" panose="020F0502020204030204" pitchFamily="34" charset="0"/>
                <a:cs typeface="Calibri" panose="020F0502020204030204" pitchFamily="34" charset="0"/>
              </a:rPr>
              <a:t>отчетни</a:t>
            </a:r>
            <a:r>
              <a:rPr lang="ru-RU" sz="2200" dirty="0">
                <a:latin typeface="Calibri" panose="020F0502020204030204" pitchFamily="34" charset="0"/>
                <a:ea typeface="Calibri" panose="020F0502020204030204" pitchFamily="34" charset="0"/>
                <a:cs typeface="Calibri" panose="020F0502020204030204" pitchFamily="34" charset="0"/>
              </a:rPr>
              <a:t> </a:t>
            </a:r>
            <a:r>
              <a:rPr lang="ru-RU" sz="2200" dirty="0" err="1">
                <a:latin typeface="Calibri" panose="020F0502020204030204" pitchFamily="34" charset="0"/>
                <a:ea typeface="Calibri" panose="020F0502020204030204" pitchFamily="34" charset="0"/>
                <a:cs typeface="Calibri" panose="020F0502020204030204" pitchFamily="34" charset="0"/>
              </a:rPr>
              <a:t>години</a:t>
            </a:r>
            <a:r>
              <a:rPr lang="ru-RU" sz="2200" dirty="0">
                <a:latin typeface="Calibri" panose="020F0502020204030204" pitchFamily="34" charset="0"/>
                <a:ea typeface="Calibri" panose="020F0502020204030204" pitchFamily="34" charset="0"/>
                <a:cs typeface="Calibri" panose="020F0502020204030204" pitchFamily="34" charset="0"/>
              </a:rPr>
              <a:t>. </a:t>
            </a:r>
            <a:endParaRPr lang="bg-BG" sz="2200" dirty="0">
              <a:latin typeface="Calibri" panose="020F0502020204030204" pitchFamily="34" charset="0"/>
              <a:ea typeface="Calibri" panose="020F0502020204030204" pitchFamily="34" charset="0"/>
              <a:cs typeface="Calibri" panose="020F0502020204030204" pitchFamily="34" charset="0"/>
            </a:endParaRPr>
          </a:p>
          <a:p>
            <a:pPr algn="just"/>
            <a:r>
              <a:rPr lang="ru-RU" sz="2400" dirty="0">
                <a:latin typeface="Calibri" panose="020F0502020204030204" pitchFamily="34" charset="0"/>
                <a:ea typeface="Calibri" panose="020F0502020204030204" pitchFamily="34" charset="0"/>
                <a:cs typeface="Calibri" panose="020F0502020204030204" pitchFamily="34" charset="0"/>
              </a:rPr>
              <a:t>	</a:t>
            </a:r>
            <a:endParaRPr lang="bg-BG"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22601242"/>
      </p:ext>
    </p:extLst>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6376" y="476672"/>
            <a:ext cx="8640960" cy="5955476"/>
          </a:xfrm>
          <a:prstGeom prst="rect">
            <a:avLst/>
          </a:prstGeom>
        </p:spPr>
        <p:txBody>
          <a:bodyPr wrap="square">
            <a:spAutoFit/>
          </a:bodyPr>
          <a:lstStyle/>
          <a:p>
            <a:pPr algn="just"/>
            <a:r>
              <a:rPr lang="ru-RU" sz="2400" dirty="0">
                <a:latin typeface="Calibri" panose="020F0502020204030204" pitchFamily="34" charset="0"/>
                <a:ea typeface="Calibri" panose="020F0502020204030204" pitchFamily="34" charset="0"/>
                <a:cs typeface="Calibri" panose="020F0502020204030204" pitchFamily="34" charset="0"/>
              </a:rPr>
              <a:t>	</a:t>
            </a:r>
            <a:r>
              <a:rPr lang="ru-RU" sz="2100" dirty="0" err="1">
                <a:latin typeface="Calibri" panose="020F0502020204030204" pitchFamily="34" charset="0"/>
                <a:ea typeface="Calibri" panose="020F0502020204030204" pitchFamily="34" charset="0"/>
                <a:cs typeface="Calibri" panose="020F0502020204030204" pitchFamily="34" charset="0"/>
              </a:rPr>
              <a:t>Ръководството</a:t>
            </a:r>
            <a:r>
              <a:rPr lang="ru-RU" sz="2100" dirty="0">
                <a:latin typeface="Calibri" panose="020F0502020204030204" pitchFamily="34" charset="0"/>
                <a:ea typeface="Calibri" panose="020F0502020204030204" pitchFamily="34" charset="0"/>
                <a:cs typeface="Calibri" panose="020F0502020204030204" pitchFamily="34" charset="0"/>
              </a:rPr>
              <a:t> на </a:t>
            </a:r>
            <a:r>
              <a:rPr lang="ru-RU" sz="2100" dirty="0" err="1">
                <a:latin typeface="Calibri" panose="020F0502020204030204" pitchFamily="34" charset="0"/>
                <a:ea typeface="Calibri" panose="020F0502020204030204" pitchFamily="34" charset="0"/>
                <a:cs typeface="Calibri" panose="020F0502020204030204" pitchFamily="34" charset="0"/>
              </a:rPr>
              <a:t>съда</a:t>
            </a:r>
            <a:r>
              <a:rPr lang="ru-RU" sz="2100" dirty="0">
                <a:latin typeface="Calibri" panose="020F0502020204030204" pitchFamily="34" charset="0"/>
                <a:ea typeface="Calibri" panose="020F0502020204030204" pitchFamily="34" charset="0"/>
                <a:cs typeface="Calibri" panose="020F0502020204030204" pitchFamily="34" charset="0"/>
              </a:rPr>
              <a:t> е  </a:t>
            </a:r>
            <a:r>
              <a:rPr lang="ru-RU" sz="2100" dirty="0" err="1">
                <a:latin typeface="Calibri" panose="020F0502020204030204" pitchFamily="34" charset="0"/>
                <a:ea typeface="Calibri" panose="020F0502020204030204" pitchFamily="34" charset="0"/>
                <a:cs typeface="Calibri" panose="020F0502020204030204" pitchFamily="34" charset="0"/>
              </a:rPr>
              <a:t>изградило</a:t>
            </a:r>
            <a:r>
              <a:rPr lang="ru-RU" sz="2100" dirty="0">
                <a:latin typeface="Calibri" panose="020F0502020204030204" pitchFamily="34" charset="0"/>
                <a:ea typeface="Calibri" panose="020F0502020204030204" pitchFamily="34" charset="0"/>
                <a:cs typeface="Calibri" panose="020F0502020204030204" pitchFamily="34" charset="0"/>
              </a:rPr>
              <a:t> </a:t>
            </a:r>
            <a:r>
              <a:rPr lang="ru-RU" sz="2100" dirty="0" err="1">
                <a:latin typeface="Calibri" panose="020F0502020204030204" pitchFamily="34" charset="0"/>
                <a:ea typeface="Calibri" panose="020F0502020204030204" pitchFamily="34" charset="0"/>
                <a:cs typeface="Calibri" panose="020F0502020204030204" pitchFamily="34" charset="0"/>
              </a:rPr>
              <a:t>ефективна</a:t>
            </a:r>
            <a:r>
              <a:rPr lang="ru-RU" sz="2100" dirty="0">
                <a:latin typeface="Calibri" panose="020F0502020204030204" pitchFamily="34" charset="0"/>
                <a:ea typeface="Calibri" panose="020F0502020204030204" pitchFamily="34" charset="0"/>
                <a:cs typeface="Calibri" panose="020F0502020204030204" pitchFamily="34" charset="0"/>
              </a:rPr>
              <a:t> система за управление на </a:t>
            </a:r>
            <a:r>
              <a:rPr lang="ru-RU" sz="2100" dirty="0" err="1">
                <a:latin typeface="Calibri" panose="020F0502020204030204" pitchFamily="34" charset="0"/>
                <a:ea typeface="Calibri" panose="020F0502020204030204" pitchFamily="34" charset="0"/>
                <a:cs typeface="Calibri" panose="020F0502020204030204" pitchFamily="34" charset="0"/>
              </a:rPr>
              <a:t>професионалните</a:t>
            </a:r>
            <a:r>
              <a:rPr lang="ru-RU" sz="2100" dirty="0">
                <a:latin typeface="Calibri" panose="020F0502020204030204" pitchFamily="34" charset="0"/>
                <a:ea typeface="Calibri" panose="020F0502020204030204" pitchFamily="34" charset="0"/>
                <a:cs typeface="Calibri" panose="020F0502020204030204" pitchFamily="34" charset="0"/>
              </a:rPr>
              <a:t> </a:t>
            </a:r>
            <a:r>
              <a:rPr lang="ru-RU" sz="2100" dirty="0" err="1">
                <a:latin typeface="Calibri" panose="020F0502020204030204" pitchFamily="34" charset="0"/>
                <a:ea typeface="Calibri" panose="020F0502020204030204" pitchFamily="34" charset="0"/>
                <a:cs typeface="Calibri" panose="020F0502020204030204" pitchFamily="34" charset="0"/>
              </a:rPr>
              <a:t>процеси</a:t>
            </a:r>
            <a:r>
              <a:rPr lang="ru-RU" sz="2100" dirty="0">
                <a:latin typeface="Calibri" panose="020F0502020204030204" pitchFamily="34" charset="0"/>
                <a:ea typeface="Calibri" panose="020F0502020204030204" pitchFamily="34" charset="0"/>
                <a:cs typeface="Calibri" panose="020F0502020204030204" pitchFamily="34" charset="0"/>
              </a:rPr>
              <a:t>, </a:t>
            </a:r>
            <a:r>
              <a:rPr lang="ru-RU" sz="2100" dirty="0" err="1">
                <a:latin typeface="Calibri" panose="020F0502020204030204" pitchFamily="34" charset="0"/>
                <a:ea typeface="Calibri" panose="020F0502020204030204" pitchFamily="34" charset="0"/>
                <a:cs typeface="Calibri" panose="020F0502020204030204" pitchFamily="34" charset="0"/>
              </a:rPr>
              <a:t>което</a:t>
            </a:r>
            <a:r>
              <a:rPr lang="ru-RU" sz="2100" dirty="0">
                <a:latin typeface="Calibri" panose="020F0502020204030204" pitchFamily="34" charset="0"/>
                <a:ea typeface="Calibri" panose="020F0502020204030204" pitchFamily="34" charset="0"/>
                <a:cs typeface="Calibri" panose="020F0502020204030204" pitchFamily="34" charset="0"/>
              </a:rPr>
              <a:t>  </a:t>
            </a:r>
            <a:r>
              <a:rPr lang="ru-RU" sz="2100" dirty="0" err="1">
                <a:latin typeface="Calibri" panose="020F0502020204030204" pitchFamily="34" charset="0"/>
                <a:ea typeface="Calibri" panose="020F0502020204030204" pitchFamily="34" charset="0"/>
                <a:cs typeface="Calibri" panose="020F0502020204030204" pitchFamily="34" charset="0"/>
              </a:rPr>
              <a:t>допринася</a:t>
            </a:r>
            <a:r>
              <a:rPr lang="ru-RU" sz="2100" dirty="0">
                <a:latin typeface="Calibri" panose="020F0502020204030204" pitchFamily="34" charset="0"/>
                <a:ea typeface="Calibri" panose="020F0502020204030204" pitchFamily="34" charset="0"/>
                <a:cs typeface="Calibri" panose="020F0502020204030204" pitchFamily="34" charset="0"/>
              </a:rPr>
              <a:t> за </a:t>
            </a:r>
            <a:r>
              <a:rPr lang="ru-RU" sz="2100" dirty="0" err="1">
                <a:latin typeface="Calibri" panose="020F0502020204030204" pitchFamily="34" charset="0"/>
                <a:ea typeface="Calibri" panose="020F0502020204030204" pitchFamily="34" charset="0"/>
                <a:cs typeface="Calibri" panose="020F0502020204030204" pitchFamily="34" charset="0"/>
              </a:rPr>
              <a:t>изграждане</a:t>
            </a:r>
            <a:r>
              <a:rPr lang="ru-RU" sz="2100" dirty="0">
                <a:latin typeface="Calibri" panose="020F0502020204030204" pitchFamily="34" charset="0"/>
                <a:ea typeface="Calibri" panose="020F0502020204030204" pitchFamily="34" charset="0"/>
                <a:cs typeface="Calibri" panose="020F0502020204030204" pitchFamily="34" charset="0"/>
              </a:rPr>
              <a:t> на един </a:t>
            </a:r>
            <a:r>
              <a:rPr lang="ru-RU" sz="2100" dirty="0" err="1">
                <a:latin typeface="Calibri" panose="020F0502020204030204" pitchFamily="34" charset="0"/>
                <a:ea typeface="Calibri" panose="020F0502020204030204" pitchFamily="34" charset="0"/>
                <a:cs typeface="Calibri" panose="020F0502020204030204" pitchFamily="34" charset="0"/>
              </a:rPr>
              <a:t>ефективно</a:t>
            </a:r>
            <a:r>
              <a:rPr lang="ru-RU" sz="2100" dirty="0">
                <a:latin typeface="Calibri" panose="020F0502020204030204" pitchFamily="34" charset="0"/>
                <a:ea typeface="Calibri" panose="020F0502020204030204" pitchFamily="34" charset="0"/>
                <a:cs typeface="Calibri" panose="020F0502020204030204" pitchFamily="34" charset="0"/>
              </a:rPr>
              <a:t> </a:t>
            </a:r>
            <a:r>
              <a:rPr lang="ru-RU" sz="2100" dirty="0" err="1">
                <a:latin typeface="Calibri" panose="020F0502020204030204" pitchFamily="34" charset="0"/>
                <a:ea typeface="Calibri" panose="020F0502020204030204" pitchFamily="34" charset="0"/>
                <a:cs typeface="Calibri" panose="020F0502020204030204" pitchFamily="34" charset="0"/>
              </a:rPr>
              <a:t>работещ</a:t>
            </a:r>
            <a:r>
              <a:rPr lang="ru-RU" sz="2100" dirty="0">
                <a:latin typeface="Calibri" panose="020F0502020204030204" pitchFamily="34" charset="0"/>
                <a:ea typeface="Calibri" panose="020F0502020204030204" pitchFamily="34" charset="0"/>
                <a:cs typeface="Calibri" panose="020F0502020204030204" pitchFamily="34" charset="0"/>
              </a:rPr>
              <a:t>  орган на </a:t>
            </a:r>
            <a:r>
              <a:rPr lang="ru-RU" sz="2100" dirty="0" err="1">
                <a:latin typeface="Calibri" panose="020F0502020204030204" pitchFamily="34" charset="0"/>
                <a:ea typeface="Calibri" panose="020F0502020204030204" pitchFamily="34" charset="0"/>
                <a:cs typeface="Calibri" panose="020F0502020204030204" pitchFamily="34" charset="0"/>
              </a:rPr>
              <a:t>съдебната</a:t>
            </a:r>
            <a:r>
              <a:rPr lang="ru-RU" sz="2100" dirty="0">
                <a:latin typeface="Calibri" panose="020F0502020204030204" pitchFamily="34" charset="0"/>
                <a:ea typeface="Calibri" panose="020F0502020204030204" pitchFamily="34" charset="0"/>
                <a:cs typeface="Calibri" panose="020F0502020204030204" pitchFamily="34" charset="0"/>
              </a:rPr>
              <a:t> </a:t>
            </a:r>
            <a:r>
              <a:rPr lang="ru-RU" sz="2100" dirty="0" err="1">
                <a:latin typeface="Calibri" panose="020F0502020204030204" pitchFamily="34" charset="0"/>
                <a:ea typeface="Calibri" panose="020F0502020204030204" pitchFamily="34" charset="0"/>
                <a:cs typeface="Calibri" panose="020F0502020204030204" pitchFamily="34" charset="0"/>
              </a:rPr>
              <a:t>власт</a:t>
            </a:r>
            <a:r>
              <a:rPr lang="ru-RU" sz="2100" dirty="0">
                <a:latin typeface="Calibri" panose="020F0502020204030204" pitchFamily="34" charset="0"/>
                <a:ea typeface="Calibri" panose="020F0502020204030204" pitchFamily="34" charset="0"/>
                <a:cs typeface="Calibri" panose="020F0502020204030204" pitchFamily="34" charset="0"/>
              </a:rPr>
              <a:t>. За </a:t>
            </a:r>
            <a:r>
              <a:rPr lang="ru-RU" sz="2100" dirty="0" err="1">
                <a:latin typeface="Calibri" panose="020F0502020204030204" pitchFamily="34" charset="0"/>
                <a:ea typeface="Calibri" panose="020F0502020204030204" pitchFamily="34" charset="0"/>
                <a:cs typeface="Calibri" panose="020F0502020204030204" pitchFamily="34" charset="0"/>
              </a:rPr>
              <a:t>ефикасността</a:t>
            </a:r>
            <a:r>
              <a:rPr lang="ru-RU" sz="2100" dirty="0">
                <a:latin typeface="Calibri" panose="020F0502020204030204" pitchFamily="34" charset="0"/>
                <a:ea typeface="Calibri" panose="020F0502020204030204" pitchFamily="34" charset="0"/>
                <a:cs typeface="Calibri" panose="020F0502020204030204" pitchFamily="34" charset="0"/>
              </a:rPr>
              <a:t> на </a:t>
            </a:r>
            <a:r>
              <a:rPr lang="ru-RU" sz="2100" dirty="0" err="1">
                <a:latin typeface="Calibri" panose="020F0502020204030204" pitchFamily="34" charset="0"/>
                <a:ea typeface="Calibri" panose="020F0502020204030204" pitchFamily="34" charset="0"/>
                <a:cs typeface="Calibri" panose="020F0502020204030204" pitchFamily="34" charset="0"/>
              </a:rPr>
              <a:t>съдебната</a:t>
            </a:r>
            <a:r>
              <a:rPr lang="ru-RU" sz="2100" dirty="0">
                <a:latin typeface="Calibri" panose="020F0502020204030204" pitchFamily="34" charset="0"/>
                <a:ea typeface="Calibri" panose="020F0502020204030204" pitchFamily="34" charset="0"/>
                <a:cs typeface="Calibri" panose="020F0502020204030204" pitchFamily="34" charset="0"/>
              </a:rPr>
              <a:t>  </a:t>
            </a:r>
            <a:r>
              <a:rPr lang="ru-RU" sz="2100" dirty="0" err="1">
                <a:latin typeface="Calibri" panose="020F0502020204030204" pitchFamily="34" charset="0"/>
                <a:ea typeface="Calibri" panose="020F0502020204030204" pitchFamily="34" charset="0"/>
                <a:cs typeface="Calibri" panose="020F0502020204030204" pitchFamily="34" charset="0"/>
              </a:rPr>
              <a:t>дейност</a:t>
            </a:r>
            <a:r>
              <a:rPr lang="ru-RU" sz="2100" dirty="0">
                <a:latin typeface="Calibri" panose="020F0502020204030204" pitchFamily="34" charset="0"/>
                <a:ea typeface="Calibri" panose="020F0502020204030204" pitchFamily="34" charset="0"/>
                <a:cs typeface="Calibri" panose="020F0502020204030204" pitchFamily="34" charset="0"/>
              </a:rPr>
              <a:t> е от значение  </a:t>
            </a:r>
            <a:r>
              <a:rPr lang="ru-RU" sz="2100" dirty="0" err="1">
                <a:latin typeface="Calibri" panose="020F0502020204030204" pitchFamily="34" charset="0"/>
                <a:ea typeface="Calibri" panose="020F0502020204030204" pitchFamily="34" charset="0"/>
                <a:cs typeface="Calibri" panose="020F0502020204030204" pitchFamily="34" charset="0"/>
              </a:rPr>
              <a:t>ангажираността</a:t>
            </a:r>
            <a:r>
              <a:rPr lang="ru-RU" sz="2100" dirty="0">
                <a:latin typeface="Calibri" panose="020F0502020204030204" pitchFamily="34" charset="0"/>
                <a:ea typeface="Calibri" panose="020F0502020204030204" pitchFamily="34" charset="0"/>
                <a:cs typeface="Calibri" panose="020F0502020204030204" pitchFamily="34" charset="0"/>
              </a:rPr>
              <a:t> на </a:t>
            </a:r>
            <a:r>
              <a:rPr lang="ru-RU" sz="2100" dirty="0" err="1">
                <a:latin typeface="Calibri" panose="020F0502020204030204" pitchFamily="34" charset="0"/>
                <a:ea typeface="Calibri" panose="020F0502020204030204" pitchFamily="34" charset="0"/>
                <a:cs typeface="Calibri" panose="020F0502020204030204" pitchFamily="34" charset="0"/>
              </a:rPr>
              <a:t>всички</a:t>
            </a:r>
            <a:r>
              <a:rPr lang="ru-RU" sz="2100" dirty="0">
                <a:latin typeface="Calibri" panose="020F0502020204030204" pitchFamily="34" charset="0"/>
                <a:ea typeface="Calibri" panose="020F0502020204030204" pitchFamily="34" charset="0"/>
                <a:cs typeface="Calibri" panose="020F0502020204030204" pitchFamily="34" charset="0"/>
              </a:rPr>
              <a:t> </a:t>
            </a:r>
            <a:r>
              <a:rPr lang="ru-RU" sz="2100" dirty="0" err="1">
                <a:latin typeface="Calibri" panose="020F0502020204030204" pitchFamily="34" charset="0"/>
                <a:ea typeface="Calibri" panose="020F0502020204030204" pitchFamily="34" charset="0"/>
                <a:cs typeface="Calibri" panose="020F0502020204030204" pitchFamily="34" charset="0"/>
              </a:rPr>
              <a:t>йерархични</a:t>
            </a:r>
            <a:r>
              <a:rPr lang="ru-RU" sz="2100" dirty="0">
                <a:latin typeface="Calibri" panose="020F0502020204030204" pitchFamily="34" charset="0"/>
                <a:ea typeface="Calibri" panose="020F0502020204030204" pitchFamily="34" charset="0"/>
                <a:cs typeface="Calibri" panose="020F0502020204030204" pitchFamily="34" charset="0"/>
              </a:rPr>
              <a:t> нива в </a:t>
            </a:r>
            <a:r>
              <a:rPr lang="ru-RU" sz="2100" dirty="0" err="1">
                <a:latin typeface="Calibri" panose="020F0502020204030204" pitchFamily="34" charset="0"/>
                <a:ea typeface="Calibri" panose="020F0502020204030204" pitchFamily="34" charset="0"/>
                <a:cs typeface="Calibri" panose="020F0502020204030204" pitchFamily="34" charset="0"/>
              </a:rPr>
              <a:t>организацията</a:t>
            </a:r>
            <a:r>
              <a:rPr lang="ru-RU" sz="2100" dirty="0">
                <a:latin typeface="Calibri" panose="020F0502020204030204" pitchFamily="34" charset="0"/>
                <a:ea typeface="Calibri" panose="020F0502020204030204" pitchFamily="34" charset="0"/>
                <a:cs typeface="Calibri" panose="020F0502020204030204" pitchFamily="34" charset="0"/>
              </a:rPr>
              <a:t>.  </a:t>
            </a:r>
            <a:r>
              <a:rPr lang="ru-RU" sz="2100" dirty="0" err="1">
                <a:latin typeface="Calibri" panose="020F0502020204030204" pitchFamily="34" charset="0"/>
                <a:ea typeface="Calibri" panose="020F0502020204030204" pitchFamily="34" charset="0"/>
                <a:cs typeface="Calibri" panose="020F0502020204030204" pitchFamily="34" charset="0"/>
              </a:rPr>
              <a:t>Определянето</a:t>
            </a:r>
            <a:r>
              <a:rPr lang="ru-RU" sz="2100" dirty="0">
                <a:latin typeface="Calibri" panose="020F0502020204030204" pitchFamily="34" charset="0"/>
                <a:ea typeface="Calibri" panose="020F0502020204030204" pitchFamily="34" charset="0"/>
                <a:cs typeface="Calibri" panose="020F0502020204030204" pitchFamily="34" charset="0"/>
              </a:rPr>
              <a:t> на </a:t>
            </a:r>
            <a:r>
              <a:rPr lang="ru-RU" sz="2100" dirty="0" err="1">
                <a:latin typeface="Calibri" panose="020F0502020204030204" pitchFamily="34" charset="0"/>
                <a:ea typeface="Calibri" panose="020F0502020204030204" pitchFamily="34" charset="0"/>
                <a:cs typeface="Calibri" panose="020F0502020204030204" pitchFamily="34" charset="0"/>
              </a:rPr>
              <a:t>приоритетни</a:t>
            </a:r>
            <a:r>
              <a:rPr lang="ru-RU" sz="2100" dirty="0">
                <a:latin typeface="Calibri" panose="020F0502020204030204" pitchFamily="34" charset="0"/>
                <a:ea typeface="Calibri" panose="020F0502020204030204" pitchFamily="34" charset="0"/>
                <a:cs typeface="Calibri" panose="020F0502020204030204" pitchFamily="34" charset="0"/>
              </a:rPr>
              <a:t> цели, </a:t>
            </a:r>
            <a:r>
              <a:rPr lang="ru-RU" sz="2100" dirty="0" err="1">
                <a:latin typeface="Calibri" panose="020F0502020204030204" pitchFamily="34" charset="0"/>
                <a:ea typeface="Calibri" panose="020F0502020204030204" pitchFamily="34" charset="0"/>
                <a:cs typeface="Calibri" panose="020F0502020204030204" pitchFamily="34" charset="0"/>
              </a:rPr>
              <a:t>планирането</a:t>
            </a:r>
            <a:r>
              <a:rPr lang="ru-RU" sz="2100" dirty="0">
                <a:latin typeface="Calibri" panose="020F0502020204030204" pitchFamily="34" charset="0"/>
                <a:ea typeface="Calibri" panose="020F0502020204030204" pitchFamily="34" charset="0"/>
                <a:cs typeface="Calibri" panose="020F0502020204030204" pitchFamily="34" charset="0"/>
              </a:rPr>
              <a:t> на финансов и </a:t>
            </a:r>
            <a:r>
              <a:rPr lang="ru-RU" sz="2100" dirty="0" err="1">
                <a:latin typeface="Calibri" panose="020F0502020204030204" pitchFamily="34" charset="0"/>
                <a:ea typeface="Calibri" panose="020F0502020204030204" pitchFamily="34" charset="0"/>
                <a:cs typeface="Calibri" panose="020F0502020204030204" pitchFamily="34" charset="0"/>
              </a:rPr>
              <a:t>организационен</a:t>
            </a:r>
            <a:r>
              <a:rPr lang="ru-RU" sz="2100" dirty="0">
                <a:latin typeface="Calibri" panose="020F0502020204030204" pitchFamily="34" charset="0"/>
                <a:ea typeface="Calibri" panose="020F0502020204030204" pitchFamily="34" charset="0"/>
                <a:cs typeface="Calibri" panose="020F0502020204030204" pitchFamily="34" charset="0"/>
              </a:rPr>
              <a:t> ресурс за </a:t>
            </a:r>
            <a:r>
              <a:rPr lang="ru-RU" sz="2100" dirty="0" err="1">
                <a:latin typeface="Calibri" panose="020F0502020204030204" pitchFamily="34" charset="0"/>
                <a:ea typeface="Calibri" panose="020F0502020204030204" pitchFamily="34" charset="0"/>
                <a:cs typeface="Calibri" panose="020F0502020204030204" pitchFamily="34" charset="0"/>
              </a:rPr>
              <a:t>осъществяване</a:t>
            </a:r>
            <a:r>
              <a:rPr lang="ru-RU" sz="2100" dirty="0">
                <a:latin typeface="Calibri" panose="020F0502020204030204" pitchFamily="34" charset="0"/>
                <a:ea typeface="Calibri" panose="020F0502020204030204" pitchFamily="34" charset="0"/>
                <a:cs typeface="Calibri" panose="020F0502020204030204" pitchFamily="34" charset="0"/>
              </a:rPr>
              <a:t> на </a:t>
            </a:r>
            <a:r>
              <a:rPr lang="ru-RU" sz="2100" dirty="0" err="1">
                <a:latin typeface="Calibri" panose="020F0502020204030204" pitchFamily="34" charset="0"/>
                <a:ea typeface="Calibri" panose="020F0502020204030204" pitchFamily="34" charset="0"/>
                <a:cs typeface="Calibri" panose="020F0502020204030204" pitchFamily="34" charset="0"/>
              </a:rPr>
              <a:t>дейностите</a:t>
            </a:r>
            <a:r>
              <a:rPr lang="ru-RU" sz="2100" dirty="0">
                <a:latin typeface="Calibri" panose="020F0502020204030204" pitchFamily="34" charset="0"/>
                <a:ea typeface="Calibri" panose="020F0502020204030204" pitchFamily="34" charset="0"/>
                <a:cs typeface="Calibri" panose="020F0502020204030204" pitchFamily="34" charset="0"/>
              </a:rPr>
              <a:t> на </a:t>
            </a:r>
            <a:r>
              <a:rPr lang="ru-RU" sz="2100" dirty="0" err="1">
                <a:latin typeface="Calibri" panose="020F0502020204030204" pitchFamily="34" charset="0"/>
                <a:ea typeface="Calibri" panose="020F0502020204030204" pitchFamily="34" charset="0"/>
                <a:cs typeface="Calibri" panose="020F0502020204030204" pitchFamily="34" charset="0"/>
              </a:rPr>
              <a:t>съда</a:t>
            </a:r>
            <a:r>
              <a:rPr lang="ru-RU" sz="2100" dirty="0">
                <a:latin typeface="Calibri" panose="020F0502020204030204" pitchFamily="34" charset="0"/>
                <a:ea typeface="Calibri" panose="020F0502020204030204" pitchFamily="34" charset="0"/>
                <a:cs typeface="Calibri" panose="020F0502020204030204" pitchFamily="34" charset="0"/>
              </a:rPr>
              <a:t> </a:t>
            </a:r>
            <a:r>
              <a:rPr lang="ru-RU" sz="2100" dirty="0" err="1">
                <a:latin typeface="Calibri" panose="020F0502020204030204" pitchFamily="34" charset="0"/>
                <a:ea typeface="Calibri" panose="020F0502020204030204" pitchFamily="34" charset="0"/>
                <a:cs typeface="Calibri" panose="020F0502020204030204" pitchFamily="34" charset="0"/>
              </a:rPr>
              <a:t>са</a:t>
            </a:r>
            <a:r>
              <a:rPr lang="ru-RU" sz="2100" dirty="0">
                <a:latin typeface="Calibri" panose="020F0502020204030204" pitchFamily="34" charset="0"/>
                <a:ea typeface="Calibri" panose="020F0502020204030204" pitchFamily="34" charset="0"/>
                <a:cs typeface="Calibri" panose="020F0502020204030204" pitchFamily="34" charset="0"/>
              </a:rPr>
              <a:t> </a:t>
            </a:r>
            <a:r>
              <a:rPr lang="ru-RU" sz="2100" dirty="0" err="1">
                <a:latin typeface="Calibri" panose="020F0502020204030204" pitchFamily="34" charset="0"/>
                <a:ea typeface="Calibri" panose="020F0502020204030204" pitchFamily="34" charset="0"/>
                <a:cs typeface="Calibri" panose="020F0502020204030204" pitchFamily="34" charset="0"/>
              </a:rPr>
              <a:t>основните</a:t>
            </a:r>
            <a:r>
              <a:rPr lang="ru-RU" sz="2100" dirty="0">
                <a:latin typeface="Calibri" panose="020F0502020204030204" pitchFamily="34" charset="0"/>
                <a:ea typeface="Calibri" panose="020F0502020204030204" pitchFamily="34" charset="0"/>
                <a:cs typeface="Calibri" panose="020F0502020204030204" pitchFamily="34" charset="0"/>
              </a:rPr>
              <a:t> задачи, </a:t>
            </a:r>
            <a:r>
              <a:rPr lang="ru-RU" sz="2100" dirty="0" err="1">
                <a:latin typeface="Calibri" panose="020F0502020204030204" pitchFamily="34" charset="0"/>
                <a:ea typeface="Calibri" panose="020F0502020204030204" pitchFamily="34" charset="0"/>
                <a:cs typeface="Calibri" panose="020F0502020204030204" pitchFamily="34" charset="0"/>
              </a:rPr>
              <a:t>които</a:t>
            </a:r>
            <a:r>
              <a:rPr lang="ru-RU" sz="2100" dirty="0">
                <a:latin typeface="Calibri" panose="020F0502020204030204" pitchFamily="34" charset="0"/>
                <a:ea typeface="Calibri" panose="020F0502020204030204" pitchFamily="34" charset="0"/>
                <a:cs typeface="Calibri" panose="020F0502020204030204" pitchFamily="34" charset="0"/>
              </a:rPr>
              <a:t> стоят пред </a:t>
            </a:r>
            <a:r>
              <a:rPr lang="ru-RU" sz="2100" dirty="0" err="1">
                <a:latin typeface="Calibri" panose="020F0502020204030204" pitchFamily="34" charset="0"/>
                <a:ea typeface="Calibri" panose="020F0502020204030204" pitchFamily="34" charset="0"/>
                <a:cs typeface="Calibri" panose="020F0502020204030204" pitchFamily="34" charset="0"/>
              </a:rPr>
              <a:t>ръководството</a:t>
            </a:r>
            <a:r>
              <a:rPr lang="ru-RU" sz="2100" dirty="0">
                <a:latin typeface="Calibri" panose="020F0502020204030204" pitchFamily="34" charset="0"/>
                <a:ea typeface="Calibri" panose="020F0502020204030204" pitchFamily="34" charset="0"/>
                <a:cs typeface="Calibri" panose="020F0502020204030204" pitchFamily="34" charset="0"/>
              </a:rPr>
              <a:t> на </a:t>
            </a:r>
            <a:r>
              <a:rPr lang="ru-RU" sz="2100" dirty="0" err="1">
                <a:latin typeface="Calibri" panose="020F0502020204030204" pitchFamily="34" charset="0"/>
                <a:ea typeface="Calibri" panose="020F0502020204030204" pitchFamily="34" charset="0"/>
                <a:cs typeface="Calibri" panose="020F0502020204030204" pitchFamily="34" charset="0"/>
              </a:rPr>
              <a:t>съда</a:t>
            </a:r>
            <a:r>
              <a:rPr lang="ru-RU" sz="2100" dirty="0">
                <a:latin typeface="Calibri" panose="020F0502020204030204" pitchFamily="34" charset="0"/>
                <a:ea typeface="Calibri" panose="020F0502020204030204" pitchFamily="34" charset="0"/>
                <a:cs typeface="Calibri" panose="020F0502020204030204" pitchFamily="34" charset="0"/>
              </a:rPr>
              <a:t>. </a:t>
            </a:r>
            <a:endParaRPr lang="bg-BG" sz="2100" dirty="0">
              <a:latin typeface="Calibri" panose="020F0502020204030204" pitchFamily="34" charset="0"/>
              <a:ea typeface="Calibri" panose="020F0502020204030204" pitchFamily="34" charset="0"/>
              <a:cs typeface="Calibri" panose="020F0502020204030204" pitchFamily="34" charset="0"/>
            </a:endParaRPr>
          </a:p>
          <a:p>
            <a:pPr algn="just"/>
            <a:r>
              <a:rPr lang="ru-RU" sz="2100" dirty="0">
                <a:latin typeface="Calibri" panose="020F0502020204030204" pitchFamily="34" charset="0"/>
                <a:ea typeface="Calibri" panose="020F0502020204030204" pitchFamily="34" charset="0"/>
                <a:cs typeface="Calibri" panose="020F0502020204030204" pitchFamily="34" charset="0"/>
              </a:rPr>
              <a:t>	</a:t>
            </a:r>
            <a:r>
              <a:rPr lang="ru-RU" sz="2100" dirty="0" err="1">
                <a:latin typeface="Calibri" panose="020F0502020204030204" pitchFamily="34" charset="0"/>
                <a:ea typeface="Calibri" panose="020F0502020204030204" pitchFamily="34" charset="0"/>
                <a:cs typeface="Calibri" panose="020F0502020204030204" pitchFamily="34" charset="0"/>
              </a:rPr>
              <a:t>През</a:t>
            </a:r>
            <a:r>
              <a:rPr lang="ru-RU" sz="2100" dirty="0">
                <a:latin typeface="Calibri" panose="020F0502020204030204" pitchFamily="34" charset="0"/>
                <a:ea typeface="Calibri" panose="020F0502020204030204" pitchFamily="34" charset="0"/>
                <a:cs typeface="Calibri" panose="020F0502020204030204" pitchFamily="34" charset="0"/>
              </a:rPr>
              <a:t> </a:t>
            </a:r>
            <a:r>
              <a:rPr lang="ru-RU" sz="2100" dirty="0" err="1">
                <a:latin typeface="Calibri" panose="020F0502020204030204" pitchFamily="34" charset="0"/>
                <a:ea typeface="Calibri" panose="020F0502020204030204" pitchFamily="34" charset="0"/>
                <a:cs typeface="Calibri" panose="020F0502020204030204" pitchFamily="34" charset="0"/>
              </a:rPr>
              <a:t>цялата</a:t>
            </a:r>
            <a:r>
              <a:rPr lang="ru-RU" sz="2100" dirty="0">
                <a:latin typeface="Calibri" panose="020F0502020204030204" pitchFamily="34" charset="0"/>
                <a:ea typeface="Calibri" panose="020F0502020204030204" pitchFamily="34" charset="0"/>
                <a:cs typeface="Calibri" panose="020F0502020204030204" pitchFamily="34" charset="0"/>
              </a:rPr>
              <a:t> година </a:t>
            </a:r>
            <a:r>
              <a:rPr lang="ru-RU" sz="2100" dirty="0" err="1">
                <a:latin typeface="Calibri" panose="020F0502020204030204" pitchFamily="34" charset="0"/>
                <a:ea typeface="Calibri" panose="020F0502020204030204" pitchFamily="34" charset="0"/>
                <a:cs typeface="Calibri" panose="020F0502020204030204" pitchFamily="34" charset="0"/>
              </a:rPr>
              <a:t>работата</a:t>
            </a:r>
            <a:r>
              <a:rPr lang="ru-RU" sz="2100" dirty="0">
                <a:latin typeface="Calibri" panose="020F0502020204030204" pitchFamily="34" charset="0"/>
                <a:ea typeface="Calibri" panose="020F0502020204030204" pitchFamily="34" charset="0"/>
                <a:cs typeface="Calibri" panose="020F0502020204030204" pitchFamily="34" charset="0"/>
              </a:rPr>
              <a:t> на </a:t>
            </a:r>
            <a:r>
              <a:rPr lang="ru-RU" sz="2100" dirty="0" err="1">
                <a:latin typeface="Calibri" panose="020F0502020204030204" pitchFamily="34" charset="0"/>
                <a:ea typeface="Calibri" panose="020F0502020204030204" pitchFamily="34" charset="0"/>
                <a:cs typeface="Calibri" panose="020F0502020204030204" pitchFamily="34" charset="0"/>
              </a:rPr>
              <a:t>магистрати</a:t>
            </a:r>
            <a:r>
              <a:rPr lang="ru-RU" sz="2100" dirty="0">
                <a:latin typeface="Calibri" panose="020F0502020204030204" pitchFamily="34" charset="0"/>
                <a:ea typeface="Calibri" panose="020F0502020204030204" pitchFamily="34" charset="0"/>
                <a:cs typeface="Calibri" panose="020F0502020204030204" pitchFamily="34" charset="0"/>
              </a:rPr>
              <a:t>  и  </a:t>
            </a:r>
            <a:r>
              <a:rPr lang="ru-RU" sz="2100" dirty="0" err="1">
                <a:latin typeface="Calibri" panose="020F0502020204030204" pitchFamily="34" charset="0"/>
                <a:ea typeface="Calibri" panose="020F0502020204030204" pitchFamily="34" charset="0"/>
                <a:cs typeface="Calibri" panose="020F0502020204030204" pitchFamily="34" charset="0"/>
              </a:rPr>
              <a:t>съдебни</a:t>
            </a:r>
            <a:r>
              <a:rPr lang="ru-RU" sz="2100" dirty="0">
                <a:latin typeface="Calibri" panose="020F0502020204030204" pitchFamily="34" charset="0"/>
                <a:ea typeface="Calibri" panose="020F0502020204030204" pitchFamily="34" charset="0"/>
                <a:cs typeface="Calibri" panose="020F0502020204030204" pitchFamily="34" charset="0"/>
              </a:rPr>
              <a:t> служители    </a:t>
            </a:r>
            <a:r>
              <a:rPr lang="bg-BG" sz="2100" dirty="0">
                <a:latin typeface="Calibri" panose="020F0502020204030204" pitchFamily="34" charset="0"/>
                <a:ea typeface="Calibri" panose="020F0502020204030204" pitchFamily="34" charset="0"/>
                <a:cs typeface="Calibri" panose="020F0502020204030204" pitchFamily="34" charset="0"/>
              </a:rPr>
              <a:t>беше подчинена на спазване на законите и принципите на правото, с цел гарантиране на бързо, ефективно и справедливо съдопроизводство. </a:t>
            </a:r>
          </a:p>
          <a:p>
            <a:pPr algn="just"/>
            <a:r>
              <a:rPr lang="bg-BG" sz="2100" dirty="0">
                <a:latin typeface="Calibri" panose="020F0502020204030204" pitchFamily="34" charset="0"/>
                <a:ea typeface="Calibri" panose="020F0502020204030204" pitchFamily="34" charset="0"/>
                <a:cs typeface="Calibri" panose="020F0502020204030204" pitchFamily="34" charset="0"/>
              </a:rPr>
              <a:t>	При изпълнение на своите ежедневни служебни задължения, районните съдии се ръководят от закона, като вземат своите решения по вътрешно убеждение. </a:t>
            </a:r>
          </a:p>
          <a:p>
            <a:pPr algn="just"/>
            <a:r>
              <a:rPr lang="bg-BG" sz="2100" dirty="0">
                <a:latin typeface="Calibri" panose="020F0502020204030204" pitchFamily="34" charset="0"/>
                <a:ea typeface="Calibri" panose="020F0502020204030204" pitchFamily="34" charset="0"/>
                <a:cs typeface="Calibri" panose="020F0502020204030204" pitchFamily="34" charset="0"/>
              </a:rPr>
              <a:t>	Съдебните служители спазват стриктно нормативните разпоредби, като в отношението си с гражданите спазват принципите, установени в съответните правила за професионална етика.</a:t>
            </a:r>
          </a:p>
        </p:txBody>
      </p:sp>
    </p:spTree>
    <p:extLst>
      <p:ext uri="{BB962C8B-B14F-4D97-AF65-F5344CB8AC3E}">
        <p14:creationId xmlns:p14="http://schemas.microsoft.com/office/powerpoint/2010/main" val="4216706355"/>
      </p:ext>
    </p:extLst>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5193" y="739172"/>
            <a:ext cx="8435280" cy="745612"/>
          </a:xfrm>
        </p:spPr>
        <p:txBody>
          <a:bodyPr>
            <a:normAutofit/>
          </a:bodyPr>
          <a:lstStyle/>
          <a:p>
            <a:pPr algn="ctr"/>
            <a:r>
              <a:rPr lang="ru-RU" sz="3200" b="1" dirty="0">
                <a:latin typeface="Calibri" panose="020F0502020204030204" pitchFamily="34" charset="0"/>
                <a:ea typeface="Calibri" panose="020F0502020204030204" pitchFamily="34" charset="0"/>
                <a:cs typeface="Calibri" panose="020F0502020204030204" pitchFamily="34" charset="0"/>
              </a:rPr>
              <a:t>СЪДЕБЕН РАЙОН. КАДРОВА ОБЕЗПЕЧЕНОСТ</a:t>
            </a:r>
            <a:endParaRPr lang="bg-BG" sz="3200" b="1" dirty="0">
              <a:latin typeface="Calibri" panose="020F0502020204030204" pitchFamily="34" charset="0"/>
              <a:ea typeface="Calibri" panose="020F0502020204030204" pitchFamily="34" charset="0"/>
              <a:cs typeface="Calibri" panose="020F0502020204030204" pitchFamily="34" charset="0"/>
            </a:endParaRPr>
          </a:p>
        </p:txBody>
      </p:sp>
      <p:sp>
        <p:nvSpPr>
          <p:cNvPr id="3" name="Rectangle 2"/>
          <p:cNvSpPr/>
          <p:nvPr/>
        </p:nvSpPr>
        <p:spPr>
          <a:xfrm>
            <a:off x="107505" y="1484784"/>
            <a:ext cx="8712968" cy="4355038"/>
          </a:xfrm>
          <a:prstGeom prst="rect">
            <a:avLst/>
          </a:prstGeom>
        </p:spPr>
        <p:txBody>
          <a:bodyPr wrap="square">
            <a:spAutoFit/>
          </a:bodyPr>
          <a:lstStyle/>
          <a:p>
            <a:pPr algn="ctr"/>
            <a:r>
              <a:rPr lang="bg-BG" sz="28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СЪДЕБЕН РАЙОН</a:t>
            </a:r>
          </a:p>
          <a:p>
            <a:pPr algn="just"/>
            <a:r>
              <a:rPr lang="bg-BG" sz="24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Районен съд Шумен е един от трите районни съдилища в съдебния район на Окръжен съд Шумен. Осъществява своята дейност на територия, включваща общо 61 населени места от три общини - Шумен, Хитрино и Венец, с обща площ от 1151,57 кв.км.  </a:t>
            </a:r>
          </a:p>
          <a:p>
            <a:pPr algn="just"/>
            <a:r>
              <a:rPr lang="bg-BG" sz="2100" dirty="0">
                <a:latin typeface="Calibri" panose="020F0502020204030204" pitchFamily="34" charset="0"/>
                <a:ea typeface="Calibri" panose="020F0502020204030204" pitchFamily="34" charset="0"/>
                <a:cs typeface="Calibri" panose="020F0502020204030204" pitchFamily="34" charset="0"/>
              </a:rPr>
              <a:t>	Регистрираните по постоянен адрес лица към 15.01.2026</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в  съдебния район са общо 135 209 лица, както следва: </a:t>
            </a:r>
          </a:p>
          <a:p>
            <a:pPr algn="just"/>
            <a:endParaRPr lang="bg-BG" sz="2400" dirty="0">
              <a:latin typeface="Calibri" panose="020F0502020204030204" pitchFamily="34" charset="0"/>
              <a:ea typeface="Calibri" panose="020F0502020204030204" pitchFamily="34" charset="0"/>
              <a:cs typeface="Calibri" panose="020F0502020204030204" pitchFamily="34" charset="0"/>
            </a:endParaRPr>
          </a:p>
          <a:p>
            <a:pPr algn="just"/>
            <a:endParaRPr lang="bg-BG" sz="2400" dirty="0">
              <a:latin typeface="Calibri" panose="020F0502020204030204" pitchFamily="34" charset="0"/>
              <a:ea typeface="Calibri" panose="020F0502020204030204" pitchFamily="34" charset="0"/>
              <a:cs typeface="Calibri" panose="020F0502020204030204" pitchFamily="34" charset="0"/>
            </a:endParaRPr>
          </a:p>
          <a:p>
            <a:pPr algn="just"/>
            <a:endParaRPr lang="bg-BG" sz="2400" dirty="0">
              <a:latin typeface="Calibri" panose="020F0502020204030204" pitchFamily="34" charset="0"/>
              <a:ea typeface="Calibri" panose="020F0502020204030204" pitchFamily="34" charset="0"/>
              <a:cs typeface="Calibri" panose="020F0502020204030204" pitchFamily="34" charset="0"/>
            </a:endParaRPr>
          </a:p>
          <a:p>
            <a:pPr algn="just"/>
            <a:endParaRPr lang="bg-BG" sz="2400" dirty="0">
              <a:latin typeface="Calibri" panose="020F0502020204030204" pitchFamily="34" charset="0"/>
              <a:ea typeface="Calibri" panose="020F0502020204030204" pitchFamily="34" charset="0"/>
              <a:cs typeface="Calibri" panose="020F0502020204030204" pitchFamily="34" charset="0"/>
            </a:endParaRPr>
          </a:p>
          <a:p>
            <a:pPr algn="just"/>
            <a:endParaRPr lang="bg-BG" sz="2400" dirty="0">
              <a:latin typeface="Calibri" panose="020F0502020204030204" pitchFamily="34" charset="0"/>
              <a:ea typeface="Calibri" panose="020F0502020204030204" pitchFamily="34" charset="0"/>
              <a:cs typeface="Calibri" panose="020F0502020204030204" pitchFamily="34" charset="0"/>
            </a:endParaRPr>
          </a:p>
        </p:txBody>
      </p:sp>
      <p:graphicFrame>
        <p:nvGraphicFramePr>
          <p:cNvPr id="4" name="Table 3"/>
          <p:cNvGraphicFramePr>
            <a:graphicFrameLocks noGrp="1"/>
          </p:cNvGraphicFramePr>
          <p:nvPr>
            <p:extLst>
              <p:ext uri="{D42A27DB-BD31-4B8C-83A1-F6EECF244321}">
                <p14:modId xmlns:p14="http://schemas.microsoft.com/office/powerpoint/2010/main" val="3160910718"/>
              </p:ext>
            </p:extLst>
          </p:nvPr>
        </p:nvGraphicFramePr>
        <p:xfrm>
          <a:off x="323527" y="4437112"/>
          <a:ext cx="8496945" cy="1854200"/>
        </p:xfrm>
        <a:graphic>
          <a:graphicData uri="http://schemas.openxmlformats.org/drawingml/2006/table">
            <a:tbl>
              <a:tblPr firstRow="1" bandRow="1">
                <a:tableStyleId>{21E4AEA4-8DFA-4A89-87EB-49C32662AFE0}</a:tableStyleId>
              </a:tblPr>
              <a:tblGrid>
                <a:gridCol w="2832315">
                  <a:extLst>
                    <a:ext uri="{9D8B030D-6E8A-4147-A177-3AD203B41FA5}">
                      <a16:colId xmlns:a16="http://schemas.microsoft.com/office/drawing/2014/main" xmlns="" val="20000"/>
                    </a:ext>
                  </a:extLst>
                </a:gridCol>
                <a:gridCol w="2832315">
                  <a:extLst>
                    <a:ext uri="{9D8B030D-6E8A-4147-A177-3AD203B41FA5}">
                      <a16:colId xmlns:a16="http://schemas.microsoft.com/office/drawing/2014/main" xmlns="" val="20001"/>
                    </a:ext>
                  </a:extLst>
                </a:gridCol>
                <a:gridCol w="2832315">
                  <a:extLst>
                    <a:ext uri="{9D8B030D-6E8A-4147-A177-3AD203B41FA5}">
                      <a16:colId xmlns:a16="http://schemas.microsoft.com/office/drawing/2014/main" xmlns="" val="20002"/>
                    </a:ext>
                  </a:extLst>
                </a:gridCol>
              </a:tblGrid>
              <a:tr h="370840">
                <a:tc>
                  <a:txBody>
                    <a:bodyPr/>
                    <a:lstStyle/>
                    <a:p>
                      <a:r>
                        <a:rPr lang="bg-BG" dirty="0">
                          <a:latin typeface="Arial" panose="020B0604020202020204" pitchFamily="34" charset="0"/>
                          <a:ea typeface="Calibri" panose="020F0502020204030204" pitchFamily="34" charset="0"/>
                          <a:cs typeface="Arial" panose="020B0604020202020204" pitchFamily="34" charset="0"/>
                        </a:rPr>
                        <a:t>Община</a:t>
                      </a:r>
                    </a:p>
                  </a:txBody>
                  <a:tcPr/>
                </a:tc>
                <a:tc>
                  <a:txBody>
                    <a:bodyPr/>
                    <a:lstStyle/>
                    <a:p>
                      <a:r>
                        <a:rPr lang="bg-BG" dirty="0">
                          <a:latin typeface="Arial" panose="020B0604020202020204" pitchFamily="34" charset="0"/>
                          <a:ea typeface="Calibri" panose="020F0502020204030204" pitchFamily="34" charset="0"/>
                          <a:cs typeface="Arial" panose="020B0604020202020204" pitchFamily="34" charset="0"/>
                        </a:rPr>
                        <a:t>Постоянен адрес</a:t>
                      </a:r>
                    </a:p>
                  </a:txBody>
                  <a:tcPr/>
                </a:tc>
                <a:tc>
                  <a:txBody>
                    <a:bodyPr/>
                    <a:lstStyle/>
                    <a:p>
                      <a:r>
                        <a:rPr lang="bg-BG" dirty="0">
                          <a:latin typeface="Arial" panose="020B0604020202020204" pitchFamily="34" charset="0"/>
                          <a:ea typeface="Calibri" panose="020F0502020204030204" pitchFamily="34" charset="0"/>
                          <a:cs typeface="Arial" panose="020B0604020202020204" pitchFamily="34" charset="0"/>
                        </a:rPr>
                        <a:t>Настоящ</a:t>
                      </a:r>
                      <a:r>
                        <a:rPr lang="bg-BG" baseline="0" dirty="0">
                          <a:latin typeface="Arial" panose="020B0604020202020204" pitchFamily="34" charset="0"/>
                          <a:ea typeface="Calibri" panose="020F0502020204030204" pitchFamily="34" charset="0"/>
                          <a:cs typeface="Arial" panose="020B0604020202020204" pitchFamily="34" charset="0"/>
                        </a:rPr>
                        <a:t> адрес</a:t>
                      </a:r>
                      <a:endParaRPr lang="bg-BG" dirty="0">
                        <a:latin typeface="Arial" panose="020B0604020202020204" pitchFamily="34" charset="0"/>
                        <a:ea typeface="Calibri" panose="020F0502020204030204" pitchFamily="34" charset="0"/>
                        <a:cs typeface="Arial" panose="020B0604020202020204" pitchFamily="34" charset="0"/>
                      </a:endParaRPr>
                    </a:p>
                  </a:txBody>
                  <a:tcPr/>
                </a:tc>
                <a:extLst>
                  <a:ext uri="{0D108BD9-81ED-4DB2-BD59-A6C34878D82A}">
                    <a16:rowId xmlns:a16="http://schemas.microsoft.com/office/drawing/2014/main" xmlns="" val="10000"/>
                  </a:ext>
                </a:extLst>
              </a:tr>
              <a:tr h="370840">
                <a:tc>
                  <a:txBody>
                    <a:bodyPr/>
                    <a:lstStyle/>
                    <a:p>
                      <a:r>
                        <a:rPr lang="bg-BG" dirty="0">
                          <a:latin typeface="Arial" panose="020B0604020202020204" pitchFamily="34" charset="0"/>
                          <a:ea typeface="Calibri" panose="020F0502020204030204" pitchFamily="34" charset="0"/>
                          <a:cs typeface="Arial" panose="020B0604020202020204" pitchFamily="34" charset="0"/>
                        </a:rPr>
                        <a:t>Венец</a:t>
                      </a:r>
                    </a:p>
                  </a:txBody>
                  <a:tcPr/>
                </a:tc>
                <a:tc>
                  <a:txBody>
                    <a:bodyPr/>
                    <a:lstStyle/>
                    <a:p>
                      <a:pPr algn="ctr"/>
                      <a:r>
                        <a:rPr lang="bg-BG" dirty="0">
                          <a:latin typeface="Arial" panose="020B0604020202020204" pitchFamily="34" charset="0"/>
                          <a:ea typeface="Calibri" panose="020F0502020204030204" pitchFamily="34" charset="0"/>
                          <a:cs typeface="Arial" panose="020B0604020202020204" pitchFamily="34" charset="0"/>
                        </a:rPr>
                        <a:t>14 099</a:t>
                      </a:r>
                    </a:p>
                  </a:txBody>
                  <a:tcPr/>
                </a:tc>
                <a:tc>
                  <a:txBody>
                    <a:bodyPr/>
                    <a:lstStyle/>
                    <a:p>
                      <a:pPr algn="ctr"/>
                      <a:r>
                        <a:rPr lang="bg-BG" dirty="0">
                          <a:latin typeface="Arial" panose="020B0604020202020204" pitchFamily="34" charset="0"/>
                          <a:ea typeface="Calibri" panose="020F0502020204030204" pitchFamily="34" charset="0"/>
                          <a:cs typeface="Arial" panose="020B0604020202020204" pitchFamily="34" charset="0"/>
                        </a:rPr>
                        <a:t>8 724</a:t>
                      </a:r>
                    </a:p>
                  </a:txBody>
                  <a:tcPr/>
                </a:tc>
                <a:extLst>
                  <a:ext uri="{0D108BD9-81ED-4DB2-BD59-A6C34878D82A}">
                    <a16:rowId xmlns:a16="http://schemas.microsoft.com/office/drawing/2014/main" xmlns="" val="10001"/>
                  </a:ext>
                </a:extLst>
              </a:tr>
              <a:tr h="370840">
                <a:tc>
                  <a:txBody>
                    <a:bodyPr/>
                    <a:lstStyle/>
                    <a:p>
                      <a:r>
                        <a:rPr lang="bg-BG" dirty="0">
                          <a:latin typeface="Arial" panose="020B0604020202020204" pitchFamily="34" charset="0"/>
                          <a:ea typeface="Calibri" panose="020F0502020204030204" pitchFamily="34" charset="0"/>
                          <a:cs typeface="Arial" panose="020B0604020202020204" pitchFamily="34" charset="0"/>
                        </a:rPr>
                        <a:t>Хитрино</a:t>
                      </a:r>
                    </a:p>
                  </a:txBody>
                  <a:tcPr/>
                </a:tc>
                <a:tc>
                  <a:txBody>
                    <a:bodyPr/>
                    <a:lstStyle/>
                    <a:p>
                      <a:pPr algn="ctr"/>
                      <a:r>
                        <a:rPr lang="bg-BG" dirty="0">
                          <a:latin typeface="Arial" panose="020B0604020202020204" pitchFamily="34" charset="0"/>
                          <a:ea typeface="Calibri" panose="020F0502020204030204" pitchFamily="34" charset="0"/>
                          <a:cs typeface="Arial" panose="020B0604020202020204" pitchFamily="34" charset="0"/>
                        </a:rPr>
                        <a:t>14 446</a:t>
                      </a:r>
                    </a:p>
                  </a:txBody>
                  <a:tcPr/>
                </a:tc>
                <a:tc>
                  <a:txBody>
                    <a:bodyPr/>
                    <a:lstStyle/>
                    <a:p>
                      <a:pPr algn="ctr"/>
                      <a:r>
                        <a:rPr lang="bg-BG" dirty="0">
                          <a:latin typeface="Arial" panose="020B0604020202020204" pitchFamily="34" charset="0"/>
                          <a:ea typeface="Calibri" panose="020F0502020204030204" pitchFamily="34" charset="0"/>
                          <a:cs typeface="Arial" panose="020B0604020202020204" pitchFamily="34" charset="0"/>
                        </a:rPr>
                        <a:t>8 488</a:t>
                      </a:r>
                    </a:p>
                  </a:txBody>
                  <a:tcPr/>
                </a:tc>
                <a:extLst>
                  <a:ext uri="{0D108BD9-81ED-4DB2-BD59-A6C34878D82A}">
                    <a16:rowId xmlns:a16="http://schemas.microsoft.com/office/drawing/2014/main" xmlns="" val="10002"/>
                  </a:ext>
                </a:extLst>
              </a:tr>
              <a:tr h="370840">
                <a:tc>
                  <a:txBody>
                    <a:bodyPr/>
                    <a:lstStyle/>
                    <a:p>
                      <a:r>
                        <a:rPr lang="bg-BG" dirty="0">
                          <a:latin typeface="Arial" panose="020B0604020202020204" pitchFamily="34" charset="0"/>
                          <a:ea typeface="Calibri" panose="020F0502020204030204" pitchFamily="34" charset="0"/>
                          <a:cs typeface="Arial" panose="020B0604020202020204" pitchFamily="34" charset="0"/>
                        </a:rPr>
                        <a:t>Шумен</a:t>
                      </a:r>
                    </a:p>
                  </a:txBody>
                  <a:tcPr/>
                </a:tc>
                <a:tc>
                  <a:txBody>
                    <a:bodyPr/>
                    <a:lstStyle/>
                    <a:p>
                      <a:pPr algn="ctr"/>
                      <a:r>
                        <a:rPr lang="bg-BG" dirty="0">
                          <a:latin typeface="Arial" panose="020B0604020202020204" pitchFamily="34" charset="0"/>
                          <a:ea typeface="Calibri" panose="020F0502020204030204" pitchFamily="34" charset="0"/>
                          <a:cs typeface="Arial" panose="020B0604020202020204" pitchFamily="34" charset="0"/>
                        </a:rPr>
                        <a:t>106 664</a:t>
                      </a:r>
                    </a:p>
                  </a:txBody>
                  <a:tcPr/>
                </a:tc>
                <a:tc>
                  <a:txBody>
                    <a:bodyPr/>
                    <a:lstStyle/>
                    <a:p>
                      <a:pPr algn="ctr"/>
                      <a:r>
                        <a:rPr lang="bg-BG" dirty="0">
                          <a:latin typeface="Arial" panose="020B0604020202020204" pitchFamily="34" charset="0"/>
                          <a:ea typeface="Calibri" panose="020F0502020204030204" pitchFamily="34" charset="0"/>
                          <a:cs typeface="Arial" panose="020B0604020202020204" pitchFamily="34" charset="0"/>
                        </a:rPr>
                        <a:t>95 470</a:t>
                      </a:r>
                    </a:p>
                  </a:txBody>
                  <a:tcPr/>
                </a:tc>
                <a:extLst>
                  <a:ext uri="{0D108BD9-81ED-4DB2-BD59-A6C34878D82A}">
                    <a16:rowId xmlns:a16="http://schemas.microsoft.com/office/drawing/2014/main" xmlns="" val="10003"/>
                  </a:ext>
                </a:extLst>
              </a:tr>
              <a:tr h="370840">
                <a:tc>
                  <a:txBody>
                    <a:bodyPr/>
                    <a:lstStyle/>
                    <a:p>
                      <a:r>
                        <a:rPr lang="bg-BG" dirty="0">
                          <a:latin typeface="Arial" panose="020B0604020202020204" pitchFamily="34" charset="0"/>
                          <a:ea typeface="Calibri" panose="020F0502020204030204" pitchFamily="34" charset="0"/>
                          <a:cs typeface="Arial" panose="020B0604020202020204" pitchFamily="34" charset="0"/>
                        </a:rPr>
                        <a:t>общо</a:t>
                      </a:r>
                    </a:p>
                  </a:txBody>
                  <a:tcPr/>
                </a:tc>
                <a:tc>
                  <a:txBody>
                    <a:bodyPr/>
                    <a:lstStyle/>
                    <a:p>
                      <a:pPr algn="ctr"/>
                      <a:r>
                        <a:rPr lang="bg-BG" dirty="0">
                          <a:latin typeface="Arial" panose="020B0604020202020204" pitchFamily="34" charset="0"/>
                          <a:ea typeface="Calibri" panose="020F0502020204030204" pitchFamily="34" charset="0"/>
                          <a:cs typeface="Arial" panose="020B0604020202020204" pitchFamily="34" charset="0"/>
                        </a:rPr>
                        <a:t>135 209</a:t>
                      </a:r>
                    </a:p>
                  </a:txBody>
                  <a:tcPr/>
                </a:tc>
                <a:tc>
                  <a:txBody>
                    <a:bodyPr/>
                    <a:lstStyle/>
                    <a:p>
                      <a:pPr algn="ctr"/>
                      <a:r>
                        <a:rPr lang="bg-BG" dirty="0">
                          <a:latin typeface="Arial" panose="020B0604020202020204" pitchFamily="34" charset="0"/>
                          <a:ea typeface="Calibri" panose="020F0502020204030204" pitchFamily="34" charset="0"/>
                          <a:cs typeface="Arial" panose="020B0604020202020204" pitchFamily="34" charset="0"/>
                        </a:rPr>
                        <a:t>112 682</a:t>
                      </a:r>
                    </a:p>
                  </a:txBody>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23253023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548680"/>
            <a:ext cx="8640960" cy="1066800"/>
          </a:xfrm>
        </p:spPr>
        <p:txBody>
          <a:bodyPr>
            <a:normAutofit/>
          </a:bodyPr>
          <a:lstStyle/>
          <a:p>
            <a:pPr algn="ctr"/>
            <a:r>
              <a:rPr lang="bg-BG" sz="2800" dirty="0">
                <a:latin typeface="Calibri" panose="020F0502020204030204" pitchFamily="34" charset="0"/>
                <a:ea typeface="Calibri" panose="020F0502020204030204" pitchFamily="34" charset="0"/>
                <a:cs typeface="Calibri" panose="020F0502020204030204" pitchFamily="34" charset="0"/>
              </a:rPr>
              <a:t>СРАВНИТЕЛНА ТАБЛИЦА ОТНОСНО РЕГИСТРИРАНИТЕ ЛИЦА ПРЕЗ ГОДИНИТЕ</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569179654"/>
              </p:ext>
            </p:extLst>
          </p:nvPr>
        </p:nvGraphicFramePr>
        <p:xfrm>
          <a:off x="457200" y="2276872"/>
          <a:ext cx="8229600" cy="3603844"/>
        </p:xfrm>
        <a:graphic>
          <a:graphicData uri="http://schemas.openxmlformats.org/drawingml/2006/table">
            <a:tbl>
              <a:tblPr firstRow="1" bandRow="1">
                <a:tableStyleId>{21E4AEA4-8DFA-4A89-87EB-49C32662AFE0}</a:tableStyleId>
              </a:tblPr>
              <a:tblGrid>
                <a:gridCol w="2057400">
                  <a:extLst>
                    <a:ext uri="{9D8B030D-6E8A-4147-A177-3AD203B41FA5}">
                      <a16:colId xmlns:a16="http://schemas.microsoft.com/office/drawing/2014/main" xmlns="" val="20000"/>
                    </a:ext>
                  </a:extLst>
                </a:gridCol>
                <a:gridCol w="1769368">
                  <a:extLst>
                    <a:ext uri="{9D8B030D-6E8A-4147-A177-3AD203B41FA5}">
                      <a16:colId xmlns:a16="http://schemas.microsoft.com/office/drawing/2014/main" xmlns="" val="20001"/>
                    </a:ext>
                  </a:extLst>
                </a:gridCol>
                <a:gridCol w="2345432">
                  <a:extLst>
                    <a:ext uri="{9D8B030D-6E8A-4147-A177-3AD203B41FA5}">
                      <a16:colId xmlns:a16="http://schemas.microsoft.com/office/drawing/2014/main" xmlns="" val="20002"/>
                    </a:ext>
                  </a:extLst>
                </a:gridCol>
                <a:gridCol w="2057400">
                  <a:extLst>
                    <a:ext uri="{9D8B030D-6E8A-4147-A177-3AD203B41FA5}">
                      <a16:colId xmlns:a16="http://schemas.microsoft.com/office/drawing/2014/main" xmlns="" val="20003"/>
                    </a:ext>
                  </a:extLst>
                </a:gridCol>
              </a:tblGrid>
              <a:tr h="1008112">
                <a:tc>
                  <a:txBody>
                    <a:bodyPr/>
                    <a:lstStyle/>
                    <a:p>
                      <a:r>
                        <a:rPr lang="bg-BG" sz="2100" dirty="0">
                          <a:latin typeface="Calibri" panose="020F0502020204030204" pitchFamily="34" charset="0"/>
                          <a:ea typeface="Calibri" panose="020F0502020204030204" pitchFamily="34" charset="0"/>
                          <a:cs typeface="Calibri" panose="020F0502020204030204" pitchFamily="34" charset="0"/>
                        </a:rPr>
                        <a:t>Регистрирани лица по постоянен адрес в общини</a:t>
                      </a:r>
                    </a:p>
                  </a:txBody>
                  <a:tcPr/>
                </a:tc>
                <a:tc>
                  <a:txBody>
                    <a:bodyPr/>
                    <a:lstStyle/>
                    <a:p>
                      <a:pPr algn="ctr"/>
                      <a:r>
                        <a:rPr lang="bg-BG" sz="2100" dirty="0">
                          <a:latin typeface="Calibri" panose="020F0502020204030204" pitchFamily="34" charset="0"/>
                          <a:ea typeface="Calibri" panose="020F0502020204030204" pitchFamily="34" charset="0"/>
                          <a:cs typeface="Calibri" panose="020F0502020204030204" pitchFamily="34" charset="0"/>
                        </a:rPr>
                        <a:t>Към </a:t>
                      </a:r>
                    </a:p>
                    <a:p>
                      <a:pPr algn="ctr"/>
                      <a:r>
                        <a:rPr lang="bg-BG" sz="2100" dirty="0">
                          <a:latin typeface="Calibri" panose="020F0502020204030204" pitchFamily="34" charset="0"/>
                          <a:ea typeface="Calibri" panose="020F0502020204030204" pitchFamily="34" charset="0"/>
                          <a:cs typeface="Calibri" panose="020F0502020204030204" pitchFamily="34" charset="0"/>
                        </a:rPr>
                        <a:t>15.01.2023</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a:t>
                      </a:r>
                    </a:p>
                  </a:txBody>
                  <a:tcPr/>
                </a:tc>
                <a:tc>
                  <a:txBody>
                    <a:bodyPr/>
                    <a:lstStyle/>
                    <a:p>
                      <a:pPr algn="ctr"/>
                      <a:r>
                        <a:rPr lang="bg-BG" sz="2100" dirty="0">
                          <a:latin typeface="Calibri" panose="020F0502020204030204" pitchFamily="34" charset="0"/>
                          <a:ea typeface="Calibri" panose="020F0502020204030204" pitchFamily="34" charset="0"/>
                          <a:cs typeface="Calibri" panose="020F0502020204030204" pitchFamily="34" charset="0"/>
                        </a:rPr>
                        <a:t>Към</a:t>
                      </a:r>
                    </a:p>
                    <a:p>
                      <a:pPr algn="ctr"/>
                      <a:r>
                        <a:rPr lang="bg-BG" sz="2100" dirty="0">
                          <a:latin typeface="Calibri" panose="020F0502020204030204" pitchFamily="34" charset="0"/>
                          <a:ea typeface="Calibri" panose="020F0502020204030204" pitchFamily="34" charset="0"/>
                          <a:cs typeface="Calibri" panose="020F0502020204030204" pitchFamily="34" charset="0"/>
                        </a:rPr>
                        <a:t> 15.01.2024</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a:t>
                      </a:r>
                    </a:p>
                  </a:txBody>
                  <a:tcPr/>
                </a:tc>
                <a:tc>
                  <a:txBody>
                    <a:bodyPr/>
                    <a:lstStyle/>
                    <a:p>
                      <a:pPr algn="ctr"/>
                      <a:r>
                        <a:rPr lang="bg-BG" sz="2100" dirty="0">
                          <a:latin typeface="Calibri" panose="020F0502020204030204" pitchFamily="34" charset="0"/>
                          <a:ea typeface="Calibri" panose="020F0502020204030204" pitchFamily="34" charset="0"/>
                          <a:cs typeface="Calibri" panose="020F0502020204030204" pitchFamily="34" charset="0"/>
                        </a:rPr>
                        <a:t>Към </a:t>
                      </a:r>
                    </a:p>
                    <a:p>
                      <a:pPr algn="ctr"/>
                      <a:r>
                        <a:rPr lang="bg-BG" sz="2100" dirty="0">
                          <a:latin typeface="Calibri" panose="020F0502020204030204" pitchFamily="34" charset="0"/>
                          <a:ea typeface="Calibri" panose="020F0502020204030204" pitchFamily="34" charset="0"/>
                          <a:cs typeface="Calibri" panose="020F0502020204030204" pitchFamily="34" charset="0"/>
                        </a:rPr>
                        <a:t>15.01.2025</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a:t>
                      </a:r>
                    </a:p>
                  </a:txBody>
                  <a:tcPr/>
                </a:tc>
                <a:extLst>
                  <a:ext uri="{0D108BD9-81ED-4DB2-BD59-A6C34878D82A}">
                    <a16:rowId xmlns:a16="http://schemas.microsoft.com/office/drawing/2014/main" xmlns="" val="10000"/>
                  </a:ext>
                </a:extLst>
              </a:tr>
              <a:tr h="558061">
                <a:tc>
                  <a:txBody>
                    <a:bodyPr/>
                    <a:lstStyle/>
                    <a:p>
                      <a:r>
                        <a:rPr lang="bg-BG" sz="2100" b="0" dirty="0">
                          <a:latin typeface="Calibri" panose="020F0502020204030204" pitchFamily="34" charset="0"/>
                          <a:ea typeface="Calibri" panose="020F0502020204030204" pitchFamily="34" charset="0"/>
                          <a:cs typeface="Calibri" panose="020F0502020204030204" pitchFamily="34" charset="0"/>
                        </a:rPr>
                        <a:t>Венец</a:t>
                      </a:r>
                    </a:p>
                  </a:txBody>
                  <a:tcPr/>
                </a:tc>
                <a:tc>
                  <a:txBody>
                    <a:bodyPr/>
                    <a:lstStyle/>
                    <a:p>
                      <a:pPr algn="ctr"/>
                      <a:r>
                        <a:rPr lang="bg-BG" sz="2100" dirty="0">
                          <a:latin typeface="Calibri" panose="020F0502020204030204" pitchFamily="34" charset="0"/>
                          <a:ea typeface="Calibri" panose="020F0502020204030204" pitchFamily="34" charset="0"/>
                          <a:cs typeface="Calibri" panose="020F0502020204030204" pitchFamily="34" charset="0"/>
                        </a:rPr>
                        <a:t>14 014</a:t>
                      </a:r>
                    </a:p>
                  </a:txBody>
                  <a:tcPr/>
                </a:tc>
                <a:tc>
                  <a:txBody>
                    <a:bodyPr/>
                    <a:lstStyle/>
                    <a:p>
                      <a:pPr algn="ctr"/>
                      <a:r>
                        <a:rPr lang="bg-BG" sz="2100" dirty="0">
                          <a:latin typeface="Calibri" panose="020F0502020204030204" pitchFamily="34" charset="0"/>
                          <a:ea typeface="Calibri" panose="020F0502020204030204" pitchFamily="34" charset="0"/>
                          <a:cs typeface="Calibri" panose="020F0502020204030204" pitchFamily="34" charset="0"/>
                        </a:rPr>
                        <a:t>14 036</a:t>
                      </a:r>
                    </a:p>
                  </a:txBody>
                  <a:tcPr/>
                </a:tc>
                <a:tc>
                  <a:txBody>
                    <a:bodyPr/>
                    <a:lstStyle/>
                    <a:p>
                      <a:pPr algn="ctr"/>
                      <a:r>
                        <a:rPr lang="bg-BG" sz="2100" dirty="0">
                          <a:latin typeface="Calibri" panose="020F0502020204030204" pitchFamily="34" charset="0"/>
                          <a:ea typeface="Calibri" panose="020F0502020204030204" pitchFamily="34" charset="0"/>
                          <a:cs typeface="Calibri" panose="020F0502020204030204" pitchFamily="34" charset="0"/>
                        </a:rPr>
                        <a:t>14 099</a:t>
                      </a:r>
                    </a:p>
                  </a:txBody>
                  <a:tcPr/>
                </a:tc>
                <a:extLst>
                  <a:ext uri="{0D108BD9-81ED-4DB2-BD59-A6C34878D82A}">
                    <a16:rowId xmlns:a16="http://schemas.microsoft.com/office/drawing/2014/main" xmlns="" val="10001"/>
                  </a:ext>
                </a:extLst>
              </a:tr>
              <a:tr h="558061">
                <a:tc>
                  <a:txBody>
                    <a:bodyPr/>
                    <a:lstStyle/>
                    <a:p>
                      <a:r>
                        <a:rPr lang="bg-BG" sz="2100" b="0" i="1" dirty="0">
                          <a:latin typeface="Calibri" panose="020F0502020204030204" pitchFamily="34" charset="0"/>
                          <a:ea typeface="Calibri" panose="020F0502020204030204" pitchFamily="34" charset="0"/>
                          <a:cs typeface="Calibri" panose="020F0502020204030204" pitchFamily="34" charset="0"/>
                        </a:rPr>
                        <a:t>Хитрино</a:t>
                      </a:r>
                    </a:p>
                  </a:txBody>
                  <a:tcPr/>
                </a:tc>
                <a:tc>
                  <a:txBody>
                    <a:bodyPr/>
                    <a:lstStyle/>
                    <a:p>
                      <a:pPr algn="ctr"/>
                      <a:r>
                        <a:rPr lang="bg-BG" sz="2100" dirty="0">
                          <a:latin typeface="Calibri" panose="020F0502020204030204" pitchFamily="34" charset="0"/>
                          <a:ea typeface="Calibri" panose="020F0502020204030204" pitchFamily="34" charset="0"/>
                          <a:cs typeface="Calibri" panose="020F0502020204030204" pitchFamily="34" charset="0"/>
                        </a:rPr>
                        <a:t>14 099</a:t>
                      </a:r>
                    </a:p>
                  </a:txBody>
                  <a:tcPr/>
                </a:tc>
                <a:tc>
                  <a:txBody>
                    <a:bodyPr/>
                    <a:lstStyle/>
                    <a:p>
                      <a:pPr algn="ctr"/>
                      <a:r>
                        <a:rPr lang="bg-BG" sz="2100" dirty="0">
                          <a:latin typeface="Calibri" panose="020F0502020204030204" pitchFamily="34" charset="0"/>
                          <a:ea typeface="Calibri" panose="020F0502020204030204" pitchFamily="34" charset="0"/>
                          <a:cs typeface="Calibri" panose="020F0502020204030204" pitchFamily="34" charset="0"/>
                        </a:rPr>
                        <a:t>14 228</a:t>
                      </a:r>
                    </a:p>
                  </a:txBody>
                  <a:tcPr/>
                </a:tc>
                <a:tc>
                  <a:txBody>
                    <a:bodyPr/>
                    <a:lstStyle/>
                    <a:p>
                      <a:pPr algn="ctr"/>
                      <a:r>
                        <a:rPr lang="bg-BG" sz="2100" dirty="0">
                          <a:latin typeface="Calibri" panose="020F0502020204030204" pitchFamily="34" charset="0"/>
                          <a:ea typeface="Calibri" panose="020F0502020204030204" pitchFamily="34" charset="0"/>
                          <a:cs typeface="Calibri" panose="020F0502020204030204" pitchFamily="34" charset="0"/>
                        </a:rPr>
                        <a:t>14 446</a:t>
                      </a:r>
                    </a:p>
                  </a:txBody>
                  <a:tcPr/>
                </a:tc>
                <a:extLst>
                  <a:ext uri="{0D108BD9-81ED-4DB2-BD59-A6C34878D82A}">
                    <a16:rowId xmlns:a16="http://schemas.microsoft.com/office/drawing/2014/main" xmlns="" val="10002"/>
                  </a:ext>
                </a:extLst>
              </a:tr>
              <a:tr h="558061">
                <a:tc>
                  <a:txBody>
                    <a:bodyPr/>
                    <a:lstStyle/>
                    <a:p>
                      <a:r>
                        <a:rPr lang="bg-BG" sz="2100" b="0" dirty="0">
                          <a:latin typeface="Calibri" panose="020F0502020204030204" pitchFamily="34" charset="0"/>
                          <a:ea typeface="Calibri" panose="020F0502020204030204" pitchFamily="34" charset="0"/>
                          <a:cs typeface="Calibri" panose="020F0502020204030204" pitchFamily="34" charset="0"/>
                        </a:rPr>
                        <a:t>Шумен</a:t>
                      </a:r>
                    </a:p>
                  </a:txBody>
                  <a:tcPr/>
                </a:tc>
                <a:tc>
                  <a:txBody>
                    <a:bodyPr/>
                    <a:lstStyle/>
                    <a:p>
                      <a:pPr algn="ctr"/>
                      <a:r>
                        <a:rPr lang="bg-BG" sz="2100" dirty="0">
                          <a:latin typeface="Calibri" panose="020F0502020204030204" pitchFamily="34" charset="0"/>
                          <a:ea typeface="Calibri" panose="020F0502020204030204" pitchFamily="34" charset="0"/>
                          <a:cs typeface="Calibri" panose="020F0502020204030204" pitchFamily="34" charset="0"/>
                        </a:rPr>
                        <a:t>108 516</a:t>
                      </a:r>
                    </a:p>
                  </a:txBody>
                  <a:tcPr/>
                </a:tc>
                <a:tc>
                  <a:txBody>
                    <a:bodyPr/>
                    <a:lstStyle/>
                    <a:p>
                      <a:pPr algn="ctr"/>
                      <a:r>
                        <a:rPr lang="bg-BG" sz="2100" dirty="0">
                          <a:latin typeface="Calibri" panose="020F0502020204030204" pitchFamily="34" charset="0"/>
                          <a:ea typeface="Calibri" panose="020F0502020204030204" pitchFamily="34" charset="0"/>
                          <a:cs typeface="Calibri" panose="020F0502020204030204" pitchFamily="34" charset="0"/>
                        </a:rPr>
                        <a:t>107 799</a:t>
                      </a:r>
                    </a:p>
                  </a:txBody>
                  <a:tcPr/>
                </a:tc>
                <a:tc>
                  <a:txBody>
                    <a:bodyPr/>
                    <a:lstStyle/>
                    <a:p>
                      <a:pPr algn="ctr"/>
                      <a:r>
                        <a:rPr lang="bg-BG" sz="2100" dirty="0">
                          <a:latin typeface="Calibri" panose="020F0502020204030204" pitchFamily="34" charset="0"/>
                          <a:ea typeface="Calibri" panose="020F0502020204030204" pitchFamily="34" charset="0"/>
                          <a:cs typeface="Calibri" panose="020F0502020204030204" pitchFamily="34" charset="0"/>
                        </a:rPr>
                        <a:t>106 664</a:t>
                      </a:r>
                    </a:p>
                  </a:txBody>
                  <a:tcPr/>
                </a:tc>
                <a:extLst>
                  <a:ext uri="{0D108BD9-81ED-4DB2-BD59-A6C34878D82A}">
                    <a16:rowId xmlns:a16="http://schemas.microsoft.com/office/drawing/2014/main" xmlns="" val="10003"/>
                  </a:ext>
                </a:extLst>
              </a:tr>
              <a:tr h="558061">
                <a:tc>
                  <a:txBody>
                    <a:bodyPr/>
                    <a:lstStyle/>
                    <a:p>
                      <a:r>
                        <a:rPr lang="bg-BG" sz="2100" b="0" dirty="0">
                          <a:latin typeface="Calibri" panose="020F0502020204030204" pitchFamily="34" charset="0"/>
                          <a:ea typeface="Calibri" panose="020F0502020204030204" pitchFamily="34" charset="0"/>
                          <a:cs typeface="Calibri" panose="020F0502020204030204" pitchFamily="34" charset="0"/>
                        </a:rPr>
                        <a:t>Общо</a:t>
                      </a:r>
                    </a:p>
                  </a:txBody>
                  <a:tcPr/>
                </a:tc>
                <a:tc>
                  <a:txBody>
                    <a:bodyPr/>
                    <a:lstStyle/>
                    <a:p>
                      <a:pPr algn="ctr"/>
                      <a:r>
                        <a:rPr lang="bg-BG" sz="2100" dirty="0">
                          <a:latin typeface="Calibri" panose="020F0502020204030204" pitchFamily="34" charset="0"/>
                          <a:ea typeface="Calibri" panose="020F0502020204030204" pitchFamily="34" charset="0"/>
                          <a:cs typeface="Calibri" panose="020F0502020204030204" pitchFamily="34" charset="0"/>
                        </a:rPr>
                        <a:t>136 629</a:t>
                      </a:r>
                    </a:p>
                  </a:txBody>
                  <a:tcPr/>
                </a:tc>
                <a:tc>
                  <a:txBody>
                    <a:bodyPr/>
                    <a:lstStyle/>
                    <a:p>
                      <a:pPr algn="ctr"/>
                      <a:r>
                        <a:rPr lang="bg-BG" sz="2100" dirty="0">
                          <a:latin typeface="Calibri" panose="020F0502020204030204" pitchFamily="34" charset="0"/>
                          <a:ea typeface="Calibri" panose="020F0502020204030204" pitchFamily="34" charset="0"/>
                          <a:cs typeface="Calibri" panose="020F0502020204030204" pitchFamily="34" charset="0"/>
                        </a:rPr>
                        <a:t>136 063</a:t>
                      </a:r>
                    </a:p>
                  </a:txBody>
                  <a:tcPr/>
                </a:tc>
                <a:tc>
                  <a:txBody>
                    <a:bodyPr/>
                    <a:lstStyle/>
                    <a:p>
                      <a:pPr algn="ctr"/>
                      <a:r>
                        <a:rPr lang="bg-BG" sz="2100" dirty="0">
                          <a:latin typeface="Calibri" panose="020F0502020204030204" pitchFamily="34" charset="0"/>
                          <a:ea typeface="Calibri" panose="020F0502020204030204" pitchFamily="34" charset="0"/>
                          <a:cs typeface="Calibri" panose="020F0502020204030204" pitchFamily="34" charset="0"/>
                        </a:rPr>
                        <a:t>135 209</a:t>
                      </a:r>
                    </a:p>
                  </a:txBody>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415287627"/>
      </p:ext>
    </p:extLst>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692696"/>
            <a:ext cx="8640960" cy="5924699"/>
          </a:xfrm>
          <a:prstGeom prst="rect">
            <a:avLst/>
          </a:prstGeom>
        </p:spPr>
        <p:txBody>
          <a:bodyPr wrap="square">
            <a:spAutoFit/>
          </a:bodyPr>
          <a:lstStyle/>
          <a:p>
            <a:pPr algn="ctr"/>
            <a:r>
              <a:rPr lang="bg-BG" sz="2800" b="1" dirty="0">
                <a:latin typeface="Calibri" panose="020F0502020204030204" pitchFamily="34" charset="0"/>
                <a:ea typeface="Calibri" panose="020F0502020204030204" pitchFamily="34" charset="0"/>
                <a:cs typeface="Calibri" panose="020F0502020204030204" pitchFamily="34" charset="0"/>
              </a:rPr>
              <a:t>РАЙОННИ СЪДИИ, ДЪРЖАВНИ СЪДЕБНИ ИЗПЪЛНИТЕЛИ, СЪДИИ ПО ВПИСВАНИЯТА</a:t>
            </a:r>
          </a:p>
          <a:p>
            <a:pPr algn="ctr"/>
            <a:endParaRPr lang="bg-BG" sz="2800" dirty="0">
              <a:latin typeface="Calibri" panose="020F0502020204030204" pitchFamily="34" charset="0"/>
              <a:ea typeface="Calibri" panose="020F0502020204030204" pitchFamily="34" charset="0"/>
              <a:cs typeface="Calibri" panose="020F0502020204030204" pitchFamily="34" charset="0"/>
            </a:endParaRPr>
          </a:p>
          <a:p>
            <a:pPr algn="just"/>
            <a:r>
              <a:rPr lang="bg-BG" sz="22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През отчетната 2025</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утвърденият щат в Районен съд Шумен остава непроменен в сравнение с предходната година: </a:t>
            </a:r>
          </a:p>
          <a:p>
            <a:pPr algn="just"/>
            <a:r>
              <a:rPr lang="bg-BG" sz="2100" dirty="0">
                <a:latin typeface="Calibri" panose="020F0502020204030204" pitchFamily="34" charset="0"/>
                <a:ea typeface="Calibri" panose="020F0502020204030204" pitchFamily="34" charset="0"/>
                <a:cs typeface="Calibri" panose="020F0502020204030204" pitchFamily="34" charset="0"/>
              </a:rPr>
              <a:t>	- районни съдии - 14 броя (в това число, административен ръководител-председател, един заместник на административния ръководител и 12 районни съдии), </a:t>
            </a:r>
          </a:p>
          <a:p>
            <a:pPr algn="just"/>
            <a:r>
              <a:rPr lang="bg-BG" sz="2100" dirty="0">
                <a:latin typeface="Calibri" panose="020F0502020204030204" pitchFamily="34" charset="0"/>
                <a:ea typeface="Calibri" panose="020F0502020204030204" pitchFamily="34" charset="0"/>
                <a:cs typeface="Calibri" panose="020F0502020204030204" pitchFamily="34" charset="0"/>
              </a:rPr>
              <a:t>	- съдии по вписванията - 2 броя, </a:t>
            </a:r>
          </a:p>
          <a:p>
            <a:pPr algn="just"/>
            <a:r>
              <a:rPr lang="bg-BG" sz="2100" dirty="0">
                <a:latin typeface="Calibri" panose="020F0502020204030204" pitchFamily="34" charset="0"/>
                <a:ea typeface="Calibri" panose="020F0502020204030204" pitchFamily="34" charset="0"/>
                <a:cs typeface="Calibri" panose="020F0502020204030204" pitchFamily="34" charset="0"/>
              </a:rPr>
              <a:t>	- държавни съдебни-изпълнители - 3 броя. </a:t>
            </a:r>
          </a:p>
          <a:p>
            <a:pPr algn="just"/>
            <a:r>
              <a:rPr lang="bg-BG" sz="2100" dirty="0">
                <a:latin typeface="Calibri" panose="020F0502020204030204" pitchFamily="34" charset="0"/>
                <a:ea typeface="Calibri" panose="020F0502020204030204" pitchFamily="34" charset="0"/>
                <a:cs typeface="Calibri" panose="020F0502020204030204" pitchFamily="34" charset="0"/>
              </a:rPr>
              <a:t>	Към 31.12.2025</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в Районен съд Шумен няма незаети щатни бройки. През цялата 2025</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съдия Теодора </a:t>
            </a:r>
            <a:r>
              <a:rPr lang="bg-BG" sz="2100" dirty="0" err="1">
                <a:latin typeface="Calibri" panose="020F0502020204030204" pitchFamily="34" charset="0"/>
                <a:ea typeface="Calibri" panose="020F0502020204030204" pitchFamily="34" charset="0"/>
                <a:cs typeface="Calibri" panose="020F0502020204030204" pitchFamily="34" charset="0"/>
              </a:rPr>
              <a:t>Момова</a:t>
            </a:r>
            <a:r>
              <a:rPr lang="bg-BG" sz="2100" dirty="0">
                <a:latin typeface="Calibri" panose="020F0502020204030204" pitchFamily="34" charset="0"/>
                <a:ea typeface="Calibri" panose="020F0502020204030204" pitchFamily="34" charset="0"/>
                <a:cs typeface="Calibri" panose="020F0502020204030204" pitchFamily="34" charset="0"/>
              </a:rPr>
              <a:t> е била командирована в Окръжен съд Шумен, на основание Заповед № РД-488/26.06.2025</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на административния ръководител на АС Варна, със Заповед № РД-07/71 от 27.06.2025</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на административния ръководител на Окръжен съд Шумен е командирована Петранка Бонева Петрова – мл.съдия в ШОС за работа в Районен съд Шумен, считано от 01.10.2025</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a:t>
            </a:r>
          </a:p>
        </p:txBody>
      </p:sp>
    </p:spTree>
    <p:extLst>
      <p:ext uri="{BB962C8B-B14F-4D97-AF65-F5344CB8AC3E}">
        <p14:creationId xmlns:p14="http://schemas.microsoft.com/office/powerpoint/2010/main" val="13300818"/>
      </p:ext>
    </p:extLst>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548680"/>
            <a:ext cx="8640960" cy="6247864"/>
          </a:xfrm>
          <a:prstGeom prst="rect">
            <a:avLst/>
          </a:prstGeom>
        </p:spPr>
        <p:txBody>
          <a:bodyPr wrap="square">
            <a:spAutoFit/>
          </a:bodyPr>
          <a:lstStyle/>
          <a:p>
            <a:pPr algn="just"/>
            <a:r>
              <a:rPr lang="bg-BG" sz="22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Към 31.12.2025</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разпределението на районните съдии в отделенията е:</a:t>
            </a:r>
          </a:p>
          <a:p>
            <a:pPr algn="just"/>
            <a:r>
              <a:rPr lang="bg-BG" sz="2100" dirty="0">
                <a:latin typeface="Calibri" panose="020F0502020204030204" pitchFamily="34" charset="0"/>
                <a:ea typeface="Calibri" panose="020F0502020204030204" pitchFamily="34" charset="0"/>
                <a:cs typeface="Calibri" panose="020F0502020204030204" pitchFamily="34" charset="0"/>
              </a:rPr>
              <a:t>	</a:t>
            </a:r>
            <a:r>
              <a:rPr lang="bg-BG" sz="2100" b="1" dirty="0">
                <a:latin typeface="Calibri" panose="020F0502020204030204" pitchFamily="34" charset="0"/>
                <a:ea typeface="Calibri" panose="020F0502020204030204" pitchFamily="34" charset="0"/>
                <a:cs typeface="Calibri" panose="020F0502020204030204" pitchFamily="34" charset="0"/>
              </a:rPr>
              <a:t>Гражданско отделение: </a:t>
            </a:r>
            <a:r>
              <a:rPr lang="bg-BG" sz="2100" dirty="0" err="1">
                <a:latin typeface="Calibri" panose="020F0502020204030204" pitchFamily="34" charset="0"/>
                <a:ea typeface="Calibri" panose="020F0502020204030204" pitchFamily="34" charset="0"/>
                <a:cs typeface="Calibri" panose="020F0502020204030204" pitchFamily="34" charset="0"/>
              </a:rPr>
              <a:t>Петина</a:t>
            </a:r>
            <a:r>
              <a:rPr lang="bg-BG" sz="2100" dirty="0">
                <a:latin typeface="Calibri" panose="020F0502020204030204" pitchFamily="34" charset="0"/>
                <a:ea typeface="Calibri" panose="020F0502020204030204" pitchFamily="34" charset="0"/>
                <a:cs typeface="Calibri" panose="020F0502020204030204" pitchFamily="34" charset="0"/>
              </a:rPr>
              <a:t> Николова, Людмила Григорова-Митева, Зара Иванова,  Димитър Димитров,  Жанет Марчева,  Надежда Кирилова, Калин </a:t>
            </a:r>
            <a:r>
              <a:rPr lang="bg-BG" sz="2100" dirty="0" err="1">
                <a:latin typeface="Calibri" panose="020F0502020204030204" pitchFamily="34" charset="0"/>
                <a:ea typeface="Calibri" panose="020F0502020204030204" pitchFamily="34" charset="0"/>
                <a:cs typeface="Calibri" panose="020F0502020204030204" pitchFamily="34" charset="0"/>
              </a:rPr>
              <a:t>Колешански</a:t>
            </a:r>
            <a:r>
              <a:rPr lang="bg-BG" sz="2100" dirty="0">
                <a:latin typeface="Calibri" panose="020F0502020204030204" pitchFamily="34" charset="0"/>
                <a:ea typeface="Calibri" panose="020F0502020204030204" pitchFamily="34" charset="0"/>
                <a:cs typeface="Calibri" panose="020F0502020204030204" pitchFamily="34" charset="0"/>
              </a:rPr>
              <a:t>, Мирослав Марков, Петранка Петрова – мл.съдия в ШОС, командирована за работа в Районен съд Шумен, считано от 01.10.2025</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до 31.12.2025</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a:t>
            </a:r>
          </a:p>
          <a:p>
            <a:pPr algn="just"/>
            <a:r>
              <a:rPr lang="bg-BG" sz="2100" dirty="0">
                <a:latin typeface="Calibri" panose="020F0502020204030204" pitchFamily="34" charset="0"/>
                <a:ea typeface="Calibri" panose="020F0502020204030204" pitchFamily="34" charset="0"/>
                <a:cs typeface="Calibri" panose="020F0502020204030204" pitchFamily="34" charset="0"/>
              </a:rPr>
              <a:t>	</a:t>
            </a:r>
            <a:r>
              <a:rPr lang="bg-BG" sz="2100" b="1" dirty="0">
                <a:latin typeface="Calibri" panose="020F0502020204030204" pitchFamily="34" charset="0"/>
                <a:ea typeface="Calibri" panose="020F0502020204030204" pitchFamily="34" charset="0"/>
                <a:cs typeface="Calibri" panose="020F0502020204030204" pitchFamily="34" charset="0"/>
              </a:rPr>
              <a:t>Наказателно отделение: </a:t>
            </a:r>
            <a:r>
              <a:rPr lang="bg-BG" sz="2100" dirty="0">
                <a:latin typeface="Calibri" panose="020F0502020204030204" pitchFamily="34" charset="0"/>
                <a:ea typeface="Calibri" panose="020F0502020204030204" pitchFamily="34" charset="0"/>
                <a:cs typeface="Calibri" panose="020F0502020204030204" pitchFamily="34" charset="0"/>
              </a:rPr>
              <a:t>Емилиян Ангелов, Диана Георгиева,  Валентина Тонева, </a:t>
            </a:r>
            <a:r>
              <a:rPr lang="bg-BG" sz="2100" dirty="0" err="1">
                <a:latin typeface="Calibri" panose="020F0502020204030204" pitchFamily="34" charset="0"/>
                <a:ea typeface="Calibri" panose="020F0502020204030204" pitchFamily="34" charset="0"/>
                <a:cs typeface="Calibri" panose="020F0502020204030204" pitchFamily="34" charset="0"/>
              </a:rPr>
              <a:t>Ростислава</a:t>
            </a:r>
            <a:r>
              <a:rPr lang="bg-BG" sz="2100" dirty="0">
                <a:latin typeface="Calibri" panose="020F0502020204030204" pitchFamily="34" charset="0"/>
                <a:ea typeface="Calibri" panose="020F0502020204030204" pitchFamily="34" charset="0"/>
                <a:cs typeface="Calibri" panose="020F0502020204030204" pitchFamily="34" charset="0"/>
              </a:rPr>
              <a:t> Георгиева, Пламена Недялкова.</a:t>
            </a:r>
          </a:p>
          <a:p>
            <a:pPr algn="just"/>
            <a:r>
              <a:rPr lang="bg-BG" sz="2100" dirty="0">
                <a:latin typeface="Calibri" panose="020F0502020204030204" pitchFamily="34" charset="0"/>
                <a:ea typeface="Calibri" panose="020F0502020204030204" pitchFamily="34" charset="0"/>
                <a:cs typeface="Calibri" panose="020F0502020204030204" pitchFamily="34" charset="0"/>
              </a:rPr>
              <a:t>	Районните съдии работят на 100% натовареност към съответната материя в отделенията. Натовареността на председателя е 70%, съобразно определените състави и групи граждански дела и 100%, съобразно графика за дежурства, а на заместник председателя е 90%, съобразно определените състави и групи граждански дела и 100%, съобразно графика за дежурства.</a:t>
            </a:r>
          </a:p>
          <a:p>
            <a:pPr algn="just"/>
            <a:r>
              <a:rPr lang="bg-BG" sz="2100" dirty="0">
                <a:latin typeface="Calibri" panose="020F0502020204030204" pitchFamily="34" charset="0"/>
                <a:ea typeface="Calibri" panose="020F0502020204030204" pitchFamily="34" charset="0"/>
                <a:cs typeface="Calibri" panose="020F0502020204030204" pitchFamily="34" charset="0"/>
              </a:rPr>
              <a:t>	Административният ръководител– председател </a:t>
            </a:r>
            <a:r>
              <a:rPr lang="en-US" sz="2100" dirty="0">
                <a:latin typeface="Calibri" panose="020F0502020204030204" pitchFamily="34" charset="0"/>
                <a:ea typeface="Calibri" panose="020F0502020204030204" pitchFamily="34" charset="0"/>
                <a:cs typeface="Calibri" panose="020F0502020204030204" pitchFamily="34" charset="0"/>
              </a:rPr>
              <a:t>e</a:t>
            </a:r>
            <a:r>
              <a:rPr lang="bg-BG" sz="2100" dirty="0">
                <a:latin typeface="Calibri" panose="020F0502020204030204" pitchFamily="34" charset="0"/>
                <a:ea typeface="Calibri" panose="020F0502020204030204" pitchFamily="34" charset="0"/>
                <a:cs typeface="Calibri" panose="020F0502020204030204" pitchFamily="34" charset="0"/>
              </a:rPr>
              <a:t> ръководител на наказателно отделение в РС Шумен, а заместник административния ръководител – заместник председател е ръководител на гражданското отделение.</a:t>
            </a:r>
          </a:p>
        </p:txBody>
      </p:sp>
    </p:spTree>
    <p:extLst>
      <p:ext uri="{BB962C8B-B14F-4D97-AF65-F5344CB8AC3E}">
        <p14:creationId xmlns:p14="http://schemas.microsoft.com/office/powerpoint/2010/main" val="68945122"/>
      </p:ext>
    </p:extLst>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6458" y="260648"/>
            <a:ext cx="8800038" cy="6417141"/>
          </a:xfrm>
          <a:prstGeom prst="rect">
            <a:avLst/>
          </a:prstGeom>
        </p:spPr>
        <p:txBody>
          <a:bodyPr wrap="square">
            <a:spAutoFit/>
          </a:bodyPr>
          <a:lstStyle/>
          <a:p>
            <a:pPr algn="ctr"/>
            <a:r>
              <a:rPr lang="bg-BG" sz="3200" b="1" dirty="0">
                <a:latin typeface="Calibri" panose="020F0502020204030204" pitchFamily="34" charset="0"/>
                <a:ea typeface="Calibri" panose="020F0502020204030204" pitchFamily="34" charset="0"/>
                <a:cs typeface="Calibri" panose="020F0502020204030204" pitchFamily="34" charset="0"/>
              </a:rPr>
              <a:t> СЪДЕБНИ СЛУЖИТЕЛИ</a:t>
            </a:r>
            <a:endParaRPr lang="bg-BG" sz="3200" dirty="0">
              <a:latin typeface="Calibri" panose="020F0502020204030204" pitchFamily="34" charset="0"/>
              <a:ea typeface="Calibri" panose="020F0502020204030204" pitchFamily="34" charset="0"/>
              <a:cs typeface="Calibri" panose="020F0502020204030204" pitchFamily="34" charset="0"/>
            </a:endParaRPr>
          </a:p>
          <a:p>
            <a:pPr algn="just"/>
            <a:r>
              <a:rPr lang="bg-BG" sz="22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Администрацията на Районен съд Шумен от 01.01.2025</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до 05.12.2025</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включва 44 щатни бройки, в т.ч. съдебен администратор и съдебен помощник. От 05.12.2025</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е съкратена 1 щатна бройка, освободена от същата дата за длъжността „съдебен деловодител“, поради пенсиониране на служителката, която я заемаше. Към 31.12.2025</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администрацията на РС Шумен включва 43 щатни бройки, няма незаети бройки.</a:t>
            </a:r>
          </a:p>
          <a:p>
            <a:pPr algn="just"/>
            <a:r>
              <a:rPr lang="bg-BG" sz="2100" dirty="0">
                <a:latin typeface="Calibri" panose="020F0502020204030204" pitchFamily="34" charset="0"/>
                <a:ea typeface="Calibri" panose="020F0502020204030204" pitchFamily="34" charset="0"/>
                <a:cs typeface="Calibri" panose="020F0502020204030204" pitchFamily="34" charset="0"/>
              </a:rPr>
              <a:t>	Ръководните длъжности се заемат от двама служители - съдебен администратор и главен счетоводител.</a:t>
            </a:r>
          </a:p>
          <a:p>
            <a:pPr algn="just"/>
            <a:r>
              <a:rPr lang="bg-BG" sz="2100" dirty="0">
                <a:latin typeface="Calibri" panose="020F0502020204030204" pitchFamily="34" charset="0"/>
                <a:ea typeface="Calibri" panose="020F0502020204030204" pitchFamily="34" charset="0"/>
                <a:cs typeface="Calibri" panose="020F0502020204030204" pitchFamily="34" charset="0"/>
              </a:rPr>
              <a:t>	Към настоящия момент в специализираната администрация работят общо 34 служители, които са организирани в „Регистратура”, „Наказателно деловодство”, „Гражданско деловодство”, „Архив”, „Съдебни секретар-протоколисти”, Бюро “Съдимост”, „Връчване на призовки и съдебни книжа” и „Съдебно-изпълнителна служба”. </a:t>
            </a:r>
          </a:p>
          <a:p>
            <a:pPr algn="just"/>
            <a:r>
              <a:rPr lang="bg-BG" sz="2100" dirty="0">
                <a:latin typeface="Calibri" panose="020F0502020204030204" pitchFamily="34" charset="0"/>
                <a:ea typeface="Calibri" panose="020F0502020204030204" pitchFamily="34" charset="0"/>
                <a:cs typeface="Calibri" panose="020F0502020204030204" pitchFamily="34" charset="0"/>
              </a:rPr>
              <a:t>	Общата администрация се състои от трима служители: счетоводител и двама системни администратори. </a:t>
            </a:r>
          </a:p>
          <a:p>
            <a:pPr algn="just"/>
            <a:r>
              <a:rPr lang="bg-BG" sz="2100" dirty="0">
                <a:latin typeface="Calibri" panose="020F0502020204030204" pitchFamily="34" charset="0"/>
                <a:ea typeface="Calibri" panose="020F0502020204030204" pitchFamily="34" charset="0"/>
                <a:cs typeface="Calibri" panose="020F0502020204030204" pitchFamily="34" charset="0"/>
              </a:rPr>
              <a:t>	Техническите длъжности са общо четири, три служителки на длъжност „куриер“ и един шофьор-домакин. </a:t>
            </a:r>
          </a:p>
        </p:txBody>
      </p:sp>
    </p:spTree>
    <p:extLst>
      <p:ext uri="{BB962C8B-B14F-4D97-AF65-F5344CB8AC3E}">
        <p14:creationId xmlns:p14="http://schemas.microsoft.com/office/powerpoint/2010/main" val="1596801343"/>
      </p:ext>
    </p:extLst>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2968" y="1052736"/>
            <a:ext cx="8538064" cy="4955203"/>
          </a:xfrm>
          <a:prstGeom prst="rect">
            <a:avLst/>
          </a:prstGeom>
        </p:spPr>
        <p:txBody>
          <a:bodyPr wrap="square">
            <a:spAutoFit/>
          </a:bodyPr>
          <a:lstStyle/>
          <a:p>
            <a:pPr algn="just"/>
            <a:r>
              <a:rPr lang="bg-BG" sz="22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Професионалната подготовка на служителите в съдебната администрация е много добра. Всички новоназначени служители преминават първоначално обучение. Голямата част от служителите са с дългогодишен опит в съдебната система, придобили са необходимите знания и умения, работят без затруднения, обучават и помагат на служителите с по-малък стаж и опит. Служителите изпълняват добросъвестно трудовите си задължения. Пропуските, констатирани в работата на съдебните служители се отстраняват своевременно. </a:t>
            </a:r>
          </a:p>
          <a:p>
            <a:pPr algn="just"/>
            <a:r>
              <a:rPr lang="bg-BG" sz="2100" dirty="0">
                <a:latin typeface="Calibri" panose="020F0502020204030204" pitchFamily="34" charset="0"/>
                <a:ea typeface="Calibri" panose="020F0502020204030204" pitchFamily="34" charset="0"/>
                <a:cs typeface="Calibri" panose="020F0502020204030204" pitchFamily="34" charset="0"/>
              </a:rPr>
              <a:t>	Налице е спазване на трудовата дисциплина. Няма регистрирани оплаквания от страна на граждани и адвокати за нетолерантно отношение към тях от страна на служители на съда. Въведеното непрекъснато работно време в канцелариите работещи с граждани се спазва. По отношение на трудовата дисциплина, административният ръководител на съда е предприел необходимите мерки за предотвратяване на всякакви негативни прояви.  </a:t>
            </a:r>
          </a:p>
        </p:txBody>
      </p:sp>
    </p:spTree>
    <p:extLst>
      <p:ext uri="{BB962C8B-B14F-4D97-AF65-F5344CB8AC3E}">
        <p14:creationId xmlns:p14="http://schemas.microsoft.com/office/powerpoint/2010/main" val="957639045"/>
      </p:ext>
    </p:extLst>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528" y="764704"/>
            <a:ext cx="8496944" cy="5601533"/>
          </a:xfrm>
          <a:prstGeom prst="rect">
            <a:avLst/>
          </a:prstGeom>
        </p:spPr>
        <p:txBody>
          <a:bodyPr wrap="square">
            <a:spAutoFit/>
          </a:bodyPr>
          <a:lstStyle/>
          <a:p>
            <a:pPr algn="just"/>
            <a:r>
              <a:rPr lang="bg-BG" sz="22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През 2025</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съдебните служители имаха възможност да вземат участие в организираните присъствени и онлайн обучения. Включиха се  активно и в двете възможни форми на обучение. Участваха в срещи на служители от различни съдилища. </a:t>
            </a:r>
          </a:p>
          <a:p>
            <a:pPr algn="just"/>
            <a:r>
              <a:rPr lang="bg-BG" sz="2100" dirty="0">
                <a:latin typeface="Calibri" panose="020F0502020204030204" pitchFamily="34" charset="0"/>
                <a:ea typeface="Calibri" panose="020F0502020204030204" pitchFamily="34" charset="0"/>
                <a:cs typeface="Calibri" panose="020F0502020204030204" pitchFamily="34" charset="0"/>
              </a:rPr>
              <a:t>	През 2025</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всички служители бяха атестирани, съгласно изискванията на Правилника за администрацията в съдилищата, оценяването им беше извършено от комисия, назначена със заповед на административния  ръководител – председател на съда. В резултат на постигнатите високи резултати и оценки от атестирането, комисията е направила предложение четирима служители да бъдат повишени в ранг.</a:t>
            </a:r>
          </a:p>
          <a:p>
            <a:pPr algn="just"/>
            <a:r>
              <a:rPr lang="bg-BG" sz="2100" dirty="0">
                <a:latin typeface="Calibri" panose="020F0502020204030204" pitchFamily="34" charset="0"/>
                <a:ea typeface="Calibri" panose="020F0502020204030204" pitchFamily="34" charset="0"/>
                <a:cs typeface="Calibri" panose="020F0502020204030204" pitchFamily="34" charset="0"/>
              </a:rPr>
              <a:t>	По отношение на съдебната администрация, следва да се отбележи, че е постигнато максимално оптимизиране на работата, като голяма част от служителите съвместяват задължения, възложени им от административния ръководител. Ежегодно се работи в насока за повишаване квалификацията, качеството на работа на съдебната администрация.</a:t>
            </a:r>
          </a:p>
        </p:txBody>
      </p:sp>
    </p:spTree>
    <p:extLst>
      <p:ext uri="{BB962C8B-B14F-4D97-AF65-F5344CB8AC3E}">
        <p14:creationId xmlns:p14="http://schemas.microsoft.com/office/powerpoint/2010/main" val="783426228"/>
      </p:ext>
    </p:extLst>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1812" y="836712"/>
            <a:ext cx="8610668" cy="5601533"/>
          </a:xfrm>
          <a:prstGeom prst="rect">
            <a:avLst/>
          </a:prstGeom>
        </p:spPr>
        <p:txBody>
          <a:bodyPr wrap="square">
            <a:spAutoFit/>
          </a:bodyPr>
          <a:lstStyle/>
          <a:p>
            <a:pPr algn="ctr"/>
            <a:r>
              <a:rPr lang="bg-BG" sz="3200" b="1" dirty="0">
                <a:latin typeface="Calibri" panose="020F0502020204030204" pitchFamily="34" charset="0"/>
                <a:ea typeface="Calibri" panose="020F0502020204030204" pitchFamily="34" charset="0"/>
                <a:cs typeface="Calibri" panose="020F0502020204030204" pitchFamily="34" charset="0"/>
              </a:rPr>
              <a:t>ПРОМЕНИ В ЩАТА</a:t>
            </a:r>
          </a:p>
          <a:p>
            <a:pPr algn="ctr"/>
            <a:endParaRPr lang="bg-BG" sz="2100" dirty="0">
              <a:latin typeface="Calibri" panose="020F0502020204030204" pitchFamily="34" charset="0"/>
              <a:ea typeface="Calibri" panose="020F0502020204030204" pitchFamily="34" charset="0"/>
              <a:cs typeface="Calibri" panose="020F0502020204030204" pitchFamily="34" charset="0"/>
            </a:endParaRPr>
          </a:p>
          <a:p>
            <a:pPr algn="just"/>
            <a:r>
              <a:rPr lang="bg-BG" sz="2100" dirty="0">
                <a:latin typeface="Calibri" panose="020F0502020204030204" pitchFamily="34" charset="0"/>
                <a:ea typeface="Calibri" panose="020F0502020204030204" pitchFamily="34" charset="0"/>
                <a:cs typeface="Calibri" panose="020F0502020204030204" pitchFamily="34" charset="0"/>
              </a:rPr>
              <a:t>	Спрямо предходната година щата на Районен съд Шумен е намален с една щатна бройка за служител на длъжност </a:t>
            </a:r>
            <a:r>
              <a:rPr lang="bg-BG" sz="2100" dirty="0" smtClean="0">
                <a:latin typeface="Calibri" panose="020F0502020204030204" pitchFamily="34" charset="0"/>
                <a:ea typeface="Calibri" panose="020F0502020204030204" pitchFamily="34" charset="0"/>
                <a:cs typeface="Calibri" panose="020F0502020204030204" pitchFamily="34" charset="0"/>
              </a:rPr>
              <a:t>„съдебен </a:t>
            </a:r>
            <a:r>
              <a:rPr lang="bg-BG" sz="2100" dirty="0">
                <a:latin typeface="Calibri" panose="020F0502020204030204" pitchFamily="34" charset="0"/>
                <a:ea typeface="Calibri" panose="020F0502020204030204" pitchFamily="34" charset="0"/>
                <a:cs typeface="Calibri" panose="020F0502020204030204" pitchFamily="34" charset="0"/>
              </a:rPr>
              <a:t>деловодител“. Многократно са писани искания и становища до ВСС, че съкращаването на бройката за съдебен служител ще доведе до затрудняване на работата на съда. </a:t>
            </a:r>
          </a:p>
          <a:p>
            <a:pPr algn="just"/>
            <a:r>
              <a:rPr lang="bg-BG" sz="2100" dirty="0">
                <a:latin typeface="Calibri" panose="020F0502020204030204" pitchFamily="34" charset="0"/>
                <a:ea typeface="Calibri" panose="020F0502020204030204" pitchFamily="34" charset="0"/>
                <a:cs typeface="Calibri" panose="020F0502020204030204" pitchFamily="34" charset="0"/>
              </a:rPr>
              <a:t>	Към края на отчетния период в съда няма незаети бройки за служители. 	</a:t>
            </a:r>
          </a:p>
          <a:p>
            <a:pPr algn="just"/>
            <a:r>
              <a:rPr lang="bg-BG" sz="2100" dirty="0">
                <a:latin typeface="Calibri" panose="020F0502020204030204" pitchFamily="34" charset="0"/>
                <a:ea typeface="Calibri" panose="020F0502020204030204" pitchFamily="34" charset="0"/>
                <a:cs typeface="Calibri" panose="020F0502020204030204" pitchFamily="34" charset="0"/>
              </a:rPr>
              <a:t>	От 23.06.2025</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е освободена една щатна бройка за длъжността „</a:t>
            </a:r>
            <a:r>
              <a:rPr lang="bg-BG" sz="2100" dirty="0" err="1">
                <a:latin typeface="Calibri" panose="020F0502020204030204" pitchFamily="34" charset="0"/>
                <a:ea typeface="Calibri" panose="020F0502020204030204" pitchFamily="34" charset="0"/>
                <a:cs typeface="Calibri" panose="020F0502020204030204" pitchFamily="34" charset="0"/>
              </a:rPr>
              <a:t>призовкар</a:t>
            </a:r>
            <a:r>
              <a:rPr lang="bg-BG" sz="2100" dirty="0">
                <a:latin typeface="Calibri" panose="020F0502020204030204" pitchFamily="34" charset="0"/>
                <a:ea typeface="Calibri" panose="020F0502020204030204" pitchFamily="34" charset="0"/>
                <a:cs typeface="Calibri" panose="020F0502020204030204" pitchFamily="34" charset="0"/>
              </a:rPr>
              <a:t>“, поради прекратяване на трудовите правоотношения със служителя по взаимно съгласие. Своевременно е изпратено искане до ВСС относно попълване щата на съда. Към настоящия момент е проведен конкурс и е попълнен щата за една щатна бройка на длъжност „</a:t>
            </a:r>
            <a:r>
              <a:rPr lang="bg-BG" sz="2100" dirty="0" err="1">
                <a:latin typeface="Calibri" panose="020F0502020204030204" pitchFamily="34" charset="0"/>
                <a:ea typeface="Calibri" panose="020F0502020204030204" pitchFamily="34" charset="0"/>
                <a:cs typeface="Calibri" panose="020F0502020204030204" pitchFamily="34" charset="0"/>
              </a:rPr>
              <a:t>призовкар</a:t>
            </a:r>
            <a:r>
              <a:rPr lang="bg-BG" sz="2100" dirty="0">
                <a:latin typeface="Calibri" panose="020F0502020204030204" pitchFamily="34" charset="0"/>
                <a:ea typeface="Calibri" panose="020F0502020204030204" pitchFamily="34" charset="0"/>
                <a:cs typeface="Calibri" panose="020F0502020204030204" pitchFamily="34" charset="0"/>
              </a:rPr>
              <a:t>“. </a:t>
            </a:r>
          </a:p>
          <a:p>
            <a:pPr algn="just"/>
            <a:r>
              <a:rPr lang="bg-BG" sz="2100" dirty="0">
                <a:latin typeface="Calibri" panose="020F0502020204030204" pitchFamily="34" charset="0"/>
                <a:ea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val="1149400545"/>
      </p:ext>
    </p:extLst>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528" y="620688"/>
            <a:ext cx="8496944" cy="5924699"/>
          </a:xfrm>
          <a:prstGeom prst="rect">
            <a:avLst/>
          </a:prstGeom>
        </p:spPr>
        <p:txBody>
          <a:bodyPr wrap="square">
            <a:spAutoFit/>
          </a:bodyPr>
          <a:lstStyle/>
          <a:p>
            <a:pPr algn="just"/>
            <a:r>
              <a:rPr lang="bg-BG" sz="22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Считано от 05.12.2025</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е освободена една щатна бройка за длъжността „съдебен деловодител“ от същата дата бройката е съкратена.    </a:t>
            </a:r>
          </a:p>
          <a:p>
            <a:pPr algn="just"/>
            <a:r>
              <a:rPr lang="bg-BG" sz="2100" dirty="0">
                <a:latin typeface="Calibri" panose="020F0502020204030204" pitchFamily="34" charset="0"/>
                <a:ea typeface="Calibri" panose="020F0502020204030204" pitchFamily="34" charset="0"/>
                <a:cs typeface="Calibri" panose="020F0502020204030204" pitchFamily="34" charset="0"/>
              </a:rPr>
              <a:t> 	С оглед на по-добрата организация и оптимизиране на работния процес и справяне с кадровия проблем след съкращаване на бройката, председателя е възложил функциите на „съдебен деловодител“ в гражданско деловодство, на служител, който работи в деловодството на държавните съдебни изпълнители. </a:t>
            </a:r>
          </a:p>
          <a:p>
            <a:pPr algn="just"/>
            <a:r>
              <a:rPr lang="bg-BG" sz="2100" dirty="0">
                <a:latin typeface="Calibri" panose="020F0502020204030204" pitchFamily="34" charset="0"/>
                <a:ea typeface="Calibri" panose="020F0502020204030204" pitchFamily="34" charset="0"/>
                <a:cs typeface="Calibri" panose="020F0502020204030204" pitchFamily="34" charset="0"/>
              </a:rPr>
              <a:t>	Считано от 01.01.2025</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е трансформирана една длъжност „шофьор-домакин“ в длъжност „управител съдебни сгради - той и домакин“. На утвърдената нова длъжност е преназначен съдебен служител, на който му е възложено допълнително да изпълнява и задълженията на шофьор. </a:t>
            </a:r>
          </a:p>
          <a:p>
            <a:pPr algn="just"/>
            <a:r>
              <a:rPr lang="bg-BG" sz="2100" dirty="0">
                <a:latin typeface="Calibri" panose="020F0502020204030204" pitchFamily="34" charset="0"/>
                <a:ea typeface="Calibri" panose="020F0502020204030204" pitchFamily="34" charset="0"/>
                <a:cs typeface="Calibri" panose="020F0502020204030204" pitchFamily="34" charset="0"/>
              </a:rPr>
              <a:t>	През 2025</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са обявявани и провеждани два конкурса за съдебни служители. На 25.03.2025</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е проведен конкурс за длъжността „счетоводител“, на 24.10.2025</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е проведен конкурс за длъжността „</a:t>
            </a:r>
            <a:r>
              <a:rPr lang="bg-BG" sz="2100" dirty="0" err="1">
                <a:latin typeface="Calibri" panose="020F0502020204030204" pitchFamily="34" charset="0"/>
                <a:ea typeface="Calibri" panose="020F0502020204030204" pitchFamily="34" charset="0"/>
                <a:cs typeface="Calibri" panose="020F0502020204030204" pitchFamily="34" charset="0"/>
              </a:rPr>
              <a:t>призовкар</a:t>
            </a:r>
            <a:r>
              <a:rPr lang="bg-BG" sz="2100" dirty="0">
                <a:latin typeface="Calibri" panose="020F0502020204030204" pitchFamily="34" charset="0"/>
                <a:ea typeface="Calibri" panose="020F0502020204030204" pitchFamily="34" charset="0"/>
                <a:cs typeface="Calibri" panose="020F0502020204030204" pitchFamily="34" charset="0"/>
              </a:rPr>
              <a:t>“. С класираните на първо място кандидати са сключени трудови договори. </a:t>
            </a:r>
          </a:p>
        </p:txBody>
      </p:sp>
    </p:spTree>
    <p:extLst>
      <p:ext uri="{BB962C8B-B14F-4D97-AF65-F5344CB8AC3E}">
        <p14:creationId xmlns:p14="http://schemas.microsoft.com/office/powerpoint/2010/main" val="1884666141"/>
      </p:ext>
    </p:extLst>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1282258"/>
            <a:ext cx="8640960" cy="4293483"/>
          </a:xfrm>
          <a:prstGeom prst="rect">
            <a:avLst/>
          </a:prstGeom>
        </p:spPr>
        <p:txBody>
          <a:bodyPr wrap="square">
            <a:spAutoFit/>
          </a:bodyPr>
          <a:lstStyle/>
          <a:p>
            <a:pPr algn="just"/>
            <a:r>
              <a:rPr lang="bg-BG" dirty="0"/>
              <a:t> 	</a:t>
            </a:r>
            <a:r>
              <a:rPr lang="bg-BG" sz="2100" dirty="0">
                <a:latin typeface="Calibri" panose="020F0502020204030204" pitchFamily="34" charset="0"/>
                <a:ea typeface="Calibri" panose="020F0502020204030204" pitchFamily="34" charset="0"/>
                <a:cs typeface="Calibri" panose="020F0502020204030204" pitchFamily="34" charset="0"/>
              </a:rPr>
              <a:t>Мерките за реализиране на добро административно управление включват управлението на човешките ресурси - запазване на практиката за непрекъснатост на обслужването, чрез плаващо ползване на времето за почивка, продължаване на работата за пълна взаимозаменяемост, стимулиране на взаимопомощ и екипна работа при натоварени и кризисни ситуации, насърчаване на нравствеността в колегиалните отношения, контрол за спазване на правилата на Етичния кодекс на съдебните служители, измерване на удовлетвореността на съдебните служители. </a:t>
            </a:r>
          </a:p>
          <a:p>
            <a:pPr algn="just"/>
            <a:r>
              <a:rPr lang="bg-BG" sz="2100" dirty="0">
                <a:latin typeface="Calibri" panose="020F0502020204030204" pitchFamily="34" charset="0"/>
                <a:ea typeface="Calibri" panose="020F0502020204030204" pitchFamily="34" charset="0"/>
                <a:cs typeface="Calibri" panose="020F0502020204030204" pitchFamily="34" charset="0"/>
              </a:rPr>
              <a:t>	Регулярните периодичните срещи със съдебните служители, на които се поставят за обсъждане и анализ текущи проблеми в работата, причините за възникването им и начините за решаването им, дават много добри резултати.</a:t>
            </a:r>
          </a:p>
        </p:txBody>
      </p:sp>
    </p:spTree>
    <p:extLst>
      <p:ext uri="{BB962C8B-B14F-4D97-AF65-F5344CB8AC3E}">
        <p14:creationId xmlns:p14="http://schemas.microsoft.com/office/powerpoint/2010/main" val="1324317620"/>
      </p:ext>
    </p:extLst>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04664"/>
            <a:ext cx="8229600" cy="504056"/>
          </a:xfrm>
        </p:spPr>
        <p:txBody>
          <a:bodyPr>
            <a:noAutofit/>
          </a:bodyPr>
          <a:lstStyle/>
          <a:p>
            <a:pPr algn="ctr"/>
            <a:r>
              <a:rPr lang="bg-BG" sz="3200" b="1" dirty="0">
                <a:latin typeface="Calibri" panose="020F0502020204030204" pitchFamily="34" charset="0"/>
                <a:ea typeface="Calibri" panose="020F0502020204030204" pitchFamily="34" charset="0"/>
                <a:cs typeface="Calibri" panose="020F0502020204030204" pitchFamily="34" charset="0"/>
              </a:rPr>
              <a:t>ДВИЖЕНИЕ НА ДЕЛАТА</a:t>
            </a:r>
          </a:p>
        </p:txBody>
      </p:sp>
      <p:sp>
        <p:nvSpPr>
          <p:cNvPr id="3" name="Rectangle 2"/>
          <p:cNvSpPr/>
          <p:nvPr/>
        </p:nvSpPr>
        <p:spPr>
          <a:xfrm>
            <a:off x="251520" y="942125"/>
            <a:ext cx="8640960" cy="5863144"/>
          </a:xfrm>
          <a:prstGeom prst="rect">
            <a:avLst/>
          </a:prstGeom>
        </p:spPr>
        <p:txBody>
          <a:bodyPr wrap="square">
            <a:spAutoFit/>
          </a:bodyPr>
          <a:lstStyle/>
          <a:p>
            <a:pPr algn="just"/>
            <a:r>
              <a:rPr lang="bg-BG" sz="2100" dirty="0">
                <a:latin typeface="Calibri" panose="020F0502020204030204" pitchFamily="34" charset="0"/>
                <a:ea typeface="Calibri" panose="020F0502020204030204" pitchFamily="34" charset="0"/>
                <a:cs typeface="Calibri" panose="020F0502020204030204" pitchFamily="34" charset="0"/>
              </a:rPr>
              <a:t>	През </a:t>
            </a:r>
            <a:r>
              <a:rPr lang="bg-BG" sz="2100" b="1" dirty="0">
                <a:latin typeface="Calibri" panose="020F0502020204030204" pitchFamily="34" charset="0"/>
                <a:ea typeface="Calibri" panose="020F0502020204030204" pitchFamily="34" charset="0"/>
                <a:cs typeface="Calibri" panose="020F0502020204030204" pitchFamily="34" charset="0"/>
              </a:rPr>
              <a:t>2025</a:t>
            </a:r>
            <a:r>
              <a:rPr lang="en-US" sz="2100" b="1" dirty="0">
                <a:latin typeface="Calibri" panose="020F0502020204030204" pitchFamily="34" charset="0"/>
                <a:ea typeface="Calibri" panose="020F0502020204030204" pitchFamily="34" charset="0"/>
                <a:cs typeface="Calibri" panose="020F0502020204030204" pitchFamily="34" charset="0"/>
              </a:rPr>
              <a:t> </a:t>
            </a:r>
            <a:r>
              <a:rPr lang="bg-BG" sz="2100" b="1" dirty="0">
                <a:latin typeface="Calibri" panose="020F0502020204030204" pitchFamily="34" charset="0"/>
                <a:ea typeface="Calibri" panose="020F0502020204030204" pitchFamily="34" charset="0"/>
                <a:cs typeface="Calibri" panose="020F0502020204030204" pitchFamily="34" charset="0"/>
              </a:rPr>
              <a:t>г</a:t>
            </a:r>
            <a:r>
              <a:rPr lang="bg-BG" sz="2100" dirty="0">
                <a:latin typeface="Calibri" panose="020F0502020204030204" pitchFamily="34" charset="0"/>
                <a:ea typeface="Calibri" panose="020F0502020204030204" pitchFamily="34" charset="0"/>
                <a:cs typeface="Calibri" panose="020F0502020204030204" pitchFamily="34" charset="0"/>
              </a:rPr>
              <a:t>. в Районен съд Шумен са постъпили </a:t>
            </a:r>
            <a:r>
              <a:rPr lang="bg-BG" sz="2100" b="1" dirty="0">
                <a:latin typeface="Calibri" panose="020F0502020204030204" pitchFamily="34" charset="0"/>
                <a:ea typeface="Calibri" panose="020F0502020204030204" pitchFamily="34" charset="0"/>
                <a:cs typeface="Calibri" panose="020F0502020204030204" pitchFamily="34" charset="0"/>
              </a:rPr>
              <a:t>7 055</a:t>
            </a:r>
            <a:r>
              <a:rPr lang="bg-BG" sz="2100" dirty="0">
                <a:latin typeface="Calibri" panose="020F0502020204030204" pitchFamily="34" charset="0"/>
                <a:ea typeface="Calibri" panose="020F0502020204030204" pitchFamily="34" charset="0"/>
                <a:cs typeface="Calibri" panose="020F0502020204030204" pitchFamily="34" charset="0"/>
              </a:rPr>
              <a:t> граждански и наказателни дела, което е със </a:t>
            </a:r>
            <a:r>
              <a:rPr lang="bg-BG" sz="2100" b="1" dirty="0">
                <a:latin typeface="Calibri" panose="020F0502020204030204" pitchFamily="34" charset="0"/>
                <a:ea typeface="Calibri" panose="020F0502020204030204" pitchFamily="34" charset="0"/>
                <a:cs typeface="Calibri" panose="020F0502020204030204" pitchFamily="34" charset="0"/>
              </a:rPr>
              <a:t>1 356</a:t>
            </a:r>
            <a:r>
              <a:rPr lang="bg-BG" sz="2100" dirty="0">
                <a:latin typeface="Calibri" panose="020F0502020204030204" pitchFamily="34" charset="0"/>
                <a:ea typeface="Calibri" panose="020F0502020204030204" pitchFamily="34" charset="0"/>
                <a:cs typeface="Calibri" panose="020F0502020204030204" pitchFamily="34" charset="0"/>
              </a:rPr>
              <a:t> бр. повече от предходната </a:t>
            </a:r>
            <a:r>
              <a:rPr lang="bg-BG" sz="2100" dirty="0" smtClean="0">
                <a:latin typeface="Calibri" panose="020F0502020204030204" pitchFamily="34" charset="0"/>
                <a:ea typeface="Calibri" panose="020F0502020204030204" pitchFamily="34" charset="0"/>
                <a:cs typeface="Calibri" panose="020F0502020204030204" pitchFamily="34" charset="0"/>
              </a:rPr>
              <a:t>година. От </a:t>
            </a:r>
            <a:r>
              <a:rPr lang="bg-BG" sz="2100" dirty="0">
                <a:latin typeface="Calibri" panose="020F0502020204030204" pitchFamily="34" charset="0"/>
                <a:ea typeface="Calibri" panose="020F0502020204030204" pitchFamily="34" charset="0"/>
                <a:cs typeface="Calibri" panose="020F0502020204030204" pitchFamily="34" charset="0"/>
              </a:rPr>
              <a:t>тях :</a:t>
            </a:r>
          </a:p>
          <a:p>
            <a:pPr algn="just"/>
            <a:r>
              <a:rPr lang="bg-BG" sz="2100" b="1" dirty="0">
                <a:latin typeface="Calibri" panose="020F0502020204030204" pitchFamily="34" charset="0"/>
                <a:ea typeface="Calibri" panose="020F0502020204030204" pitchFamily="34" charset="0"/>
                <a:cs typeface="Calibri" panose="020F0502020204030204" pitchFamily="34" charset="0"/>
              </a:rPr>
              <a:t>	- 2 775</a:t>
            </a:r>
            <a:r>
              <a:rPr lang="bg-BG" sz="2100" dirty="0">
                <a:latin typeface="Calibri" panose="020F0502020204030204" pitchFamily="34" charset="0"/>
                <a:ea typeface="Calibri" panose="020F0502020204030204" pitchFamily="34" charset="0"/>
                <a:cs typeface="Calibri" panose="020F0502020204030204" pitchFamily="34" charset="0"/>
              </a:rPr>
              <a:t> бр. са наказателни / с 442 бр. повече от 2024</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и</a:t>
            </a:r>
          </a:p>
          <a:p>
            <a:pPr algn="just"/>
            <a:r>
              <a:rPr lang="bg-BG" sz="2100" dirty="0">
                <a:latin typeface="Calibri" panose="020F0502020204030204" pitchFamily="34" charset="0"/>
                <a:ea typeface="Calibri" panose="020F0502020204030204" pitchFamily="34" charset="0"/>
                <a:cs typeface="Calibri" panose="020F0502020204030204" pitchFamily="34" charset="0"/>
              </a:rPr>
              <a:t> 	- </a:t>
            </a:r>
            <a:r>
              <a:rPr lang="bg-BG" sz="2100" b="1" dirty="0">
                <a:latin typeface="Calibri" panose="020F0502020204030204" pitchFamily="34" charset="0"/>
                <a:ea typeface="Calibri" panose="020F0502020204030204" pitchFamily="34" charset="0"/>
                <a:cs typeface="Calibri" panose="020F0502020204030204" pitchFamily="34" charset="0"/>
              </a:rPr>
              <a:t>4 280 </a:t>
            </a:r>
            <a:r>
              <a:rPr lang="bg-BG" sz="2100" dirty="0">
                <a:latin typeface="Calibri" panose="020F0502020204030204" pitchFamily="34" charset="0"/>
                <a:ea typeface="Calibri" panose="020F0502020204030204" pitchFamily="34" charset="0"/>
                <a:cs typeface="Calibri" panose="020F0502020204030204" pitchFamily="34" charset="0"/>
              </a:rPr>
              <a:t>бр. са граждански дела /с 914 бр. повече от 2024</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a:t>
            </a:r>
          </a:p>
          <a:p>
            <a:pPr algn="just"/>
            <a:r>
              <a:rPr lang="bg-BG" sz="2100" dirty="0">
                <a:latin typeface="Calibri" panose="020F0502020204030204" pitchFamily="34" charset="0"/>
                <a:ea typeface="Calibri" panose="020F0502020204030204" pitchFamily="34" charset="0"/>
                <a:cs typeface="Calibri" panose="020F0502020204030204" pitchFamily="34" charset="0"/>
              </a:rPr>
              <a:t>	В началото на периода са останали несвършени общо </a:t>
            </a:r>
            <a:r>
              <a:rPr lang="bg-BG" sz="2100" b="1" dirty="0">
                <a:latin typeface="Calibri" panose="020F0502020204030204" pitchFamily="34" charset="0"/>
                <a:ea typeface="Calibri" panose="020F0502020204030204" pitchFamily="34" charset="0"/>
                <a:cs typeface="Calibri" panose="020F0502020204030204" pitchFamily="34" charset="0"/>
              </a:rPr>
              <a:t>511</a:t>
            </a:r>
            <a:r>
              <a:rPr lang="bg-BG" sz="2100" dirty="0">
                <a:latin typeface="Calibri" panose="020F0502020204030204" pitchFamily="34" charset="0"/>
                <a:ea typeface="Calibri" panose="020F0502020204030204" pitchFamily="34" charset="0"/>
                <a:cs typeface="Calibri" panose="020F0502020204030204" pitchFamily="34" charset="0"/>
              </a:rPr>
              <a:t> бр. дела - 114 бр. наказателни дела и 397 бр. граждански дела. </a:t>
            </a:r>
          </a:p>
          <a:p>
            <a:pPr algn="just"/>
            <a:r>
              <a:rPr lang="bg-BG" sz="2100" dirty="0">
                <a:latin typeface="Calibri" panose="020F0502020204030204" pitchFamily="34" charset="0"/>
                <a:ea typeface="Calibri" panose="020F0502020204030204" pitchFamily="34" charset="0"/>
                <a:cs typeface="Calibri" panose="020F0502020204030204" pitchFamily="34" charset="0"/>
              </a:rPr>
              <a:t>	За същия период общо делата за разглеждане са  </a:t>
            </a:r>
            <a:r>
              <a:rPr lang="bg-BG" sz="2100" b="1" dirty="0">
                <a:latin typeface="Calibri" panose="020F0502020204030204" pitchFamily="34" charset="0"/>
                <a:ea typeface="Calibri" panose="020F0502020204030204" pitchFamily="34" charset="0"/>
                <a:cs typeface="Calibri" panose="020F0502020204030204" pitchFamily="34" charset="0"/>
              </a:rPr>
              <a:t>7</a:t>
            </a:r>
            <a:r>
              <a:rPr lang="en-US" sz="2100" b="1" dirty="0">
                <a:latin typeface="Calibri" panose="020F0502020204030204" pitchFamily="34" charset="0"/>
                <a:ea typeface="Calibri" panose="020F0502020204030204" pitchFamily="34" charset="0"/>
                <a:cs typeface="Calibri" panose="020F0502020204030204" pitchFamily="34" charset="0"/>
              </a:rPr>
              <a:t> </a:t>
            </a:r>
            <a:r>
              <a:rPr lang="bg-BG" sz="2100" b="1" dirty="0">
                <a:latin typeface="Calibri" panose="020F0502020204030204" pitchFamily="34" charset="0"/>
                <a:ea typeface="Calibri" panose="020F0502020204030204" pitchFamily="34" charset="0"/>
                <a:cs typeface="Calibri" panose="020F0502020204030204" pitchFamily="34" charset="0"/>
              </a:rPr>
              <a:t>566</a:t>
            </a:r>
            <a:r>
              <a:rPr lang="bg-BG" sz="2100" dirty="0">
                <a:latin typeface="Calibri" panose="020F0502020204030204" pitchFamily="34" charset="0"/>
                <a:ea typeface="Calibri" panose="020F0502020204030204" pitchFamily="34" charset="0"/>
                <a:cs typeface="Calibri" panose="020F0502020204030204" pitchFamily="34" charset="0"/>
              </a:rPr>
              <a:t> бр. / с 1411 бр. повече от 2024</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от които </a:t>
            </a:r>
            <a:r>
              <a:rPr lang="bg-BG" sz="2100" b="1" dirty="0">
                <a:latin typeface="Calibri" panose="020F0502020204030204" pitchFamily="34" charset="0"/>
                <a:ea typeface="Calibri" panose="020F0502020204030204" pitchFamily="34" charset="0"/>
                <a:cs typeface="Calibri" panose="020F0502020204030204" pitchFamily="34" charset="0"/>
              </a:rPr>
              <a:t>2</a:t>
            </a:r>
            <a:r>
              <a:rPr lang="en-US" sz="2100" b="1" dirty="0">
                <a:latin typeface="Calibri" panose="020F0502020204030204" pitchFamily="34" charset="0"/>
                <a:ea typeface="Calibri" panose="020F0502020204030204" pitchFamily="34" charset="0"/>
                <a:cs typeface="Calibri" panose="020F0502020204030204" pitchFamily="34" charset="0"/>
              </a:rPr>
              <a:t> </a:t>
            </a:r>
            <a:r>
              <a:rPr lang="bg-BG" sz="2100" b="1" dirty="0">
                <a:latin typeface="Calibri" panose="020F0502020204030204" pitchFamily="34" charset="0"/>
                <a:ea typeface="Calibri" panose="020F0502020204030204" pitchFamily="34" charset="0"/>
                <a:cs typeface="Calibri" panose="020F0502020204030204" pitchFamily="34" charset="0"/>
              </a:rPr>
              <a:t>889</a:t>
            </a:r>
            <a:r>
              <a:rPr lang="bg-BG" sz="2100" dirty="0">
                <a:latin typeface="Calibri" panose="020F0502020204030204" pitchFamily="34" charset="0"/>
                <a:ea typeface="Calibri" panose="020F0502020204030204" pitchFamily="34" charset="0"/>
                <a:cs typeface="Calibri" panose="020F0502020204030204" pitchFamily="34" charset="0"/>
              </a:rPr>
              <a:t> бр. наказателни /417 бр. повече от 2024г./ и </a:t>
            </a:r>
            <a:r>
              <a:rPr lang="bg-BG" sz="2100" b="1" dirty="0">
                <a:latin typeface="Calibri" panose="020F0502020204030204" pitchFamily="34" charset="0"/>
                <a:ea typeface="Calibri" panose="020F0502020204030204" pitchFamily="34" charset="0"/>
                <a:cs typeface="Calibri" panose="020F0502020204030204" pitchFamily="34" charset="0"/>
              </a:rPr>
              <a:t> 4</a:t>
            </a:r>
            <a:r>
              <a:rPr lang="en-US" sz="2100" b="1" dirty="0">
                <a:latin typeface="Calibri" panose="020F0502020204030204" pitchFamily="34" charset="0"/>
                <a:ea typeface="Calibri" panose="020F0502020204030204" pitchFamily="34" charset="0"/>
                <a:cs typeface="Calibri" panose="020F0502020204030204" pitchFamily="34" charset="0"/>
              </a:rPr>
              <a:t> </a:t>
            </a:r>
            <a:r>
              <a:rPr lang="bg-BG" sz="2100" b="1" dirty="0">
                <a:latin typeface="Calibri" panose="020F0502020204030204" pitchFamily="34" charset="0"/>
                <a:ea typeface="Calibri" panose="020F0502020204030204" pitchFamily="34" charset="0"/>
                <a:cs typeface="Calibri" panose="020F0502020204030204" pitchFamily="34" charset="0"/>
              </a:rPr>
              <a:t>667</a:t>
            </a:r>
            <a:r>
              <a:rPr lang="bg-BG" sz="2100" dirty="0">
                <a:latin typeface="Calibri" panose="020F0502020204030204" pitchFamily="34" charset="0"/>
                <a:ea typeface="Calibri" panose="020F0502020204030204" pitchFamily="34" charset="0"/>
                <a:cs typeface="Calibri" panose="020F0502020204030204" pitchFamily="34" charset="0"/>
              </a:rPr>
              <a:t> бр. граждански дела/с 994 бр. повече от 2024</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a:t>
            </a:r>
          </a:p>
          <a:p>
            <a:pPr algn="just"/>
            <a:r>
              <a:rPr lang="bg-BG" sz="2100" dirty="0">
                <a:latin typeface="Calibri" panose="020F0502020204030204" pitchFamily="34" charset="0"/>
                <a:ea typeface="Calibri" panose="020F0502020204030204" pitchFamily="34" charset="0"/>
                <a:cs typeface="Calibri" panose="020F0502020204030204" pitchFamily="34" charset="0"/>
              </a:rPr>
              <a:t>	Свършените дела са </a:t>
            </a:r>
            <a:r>
              <a:rPr lang="bg-BG" sz="2100" b="1" dirty="0">
                <a:latin typeface="Calibri" panose="020F0502020204030204" pitchFamily="34" charset="0"/>
                <a:ea typeface="Calibri" panose="020F0502020204030204" pitchFamily="34" charset="0"/>
                <a:cs typeface="Calibri" panose="020F0502020204030204" pitchFamily="34" charset="0"/>
              </a:rPr>
              <a:t>6</a:t>
            </a:r>
            <a:r>
              <a:rPr lang="en-US" sz="2100" b="1" dirty="0">
                <a:latin typeface="Calibri" panose="020F0502020204030204" pitchFamily="34" charset="0"/>
                <a:ea typeface="Calibri" panose="020F0502020204030204" pitchFamily="34" charset="0"/>
                <a:cs typeface="Calibri" panose="020F0502020204030204" pitchFamily="34" charset="0"/>
              </a:rPr>
              <a:t> </a:t>
            </a:r>
            <a:r>
              <a:rPr lang="bg-BG" sz="2100" b="1" dirty="0">
                <a:latin typeface="Calibri" panose="020F0502020204030204" pitchFamily="34" charset="0"/>
                <a:ea typeface="Calibri" panose="020F0502020204030204" pitchFamily="34" charset="0"/>
                <a:cs typeface="Calibri" panose="020F0502020204030204" pitchFamily="34" charset="0"/>
              </a:rPr>
              <a:t>972</a:t>
            </a:r>
            <a:r>
              <a:rPr lang="bg-BG" sz="2100" dirty="0">
                <a:latin typeface="Calibri" panose="020F0502020204030204" pitchFamily="34" charset="0"/>
                <a:ea typeface="Calibri" panose="020F0502020204030204" pitchFamily="34" charset="0"/>
                <a:cs typeface="Calibri" panose="020F0502020204030204" pitchFamily="34" charset="0"/>
              </a:rPr>
              <a:t> бр. с 1 328 бр. повече от 2024</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от тях:</a:t>
            </a:r>
          </a:p>
          <a:p>
            <a:pPr algn="just"/>
            <a:r>
              <a:rPr lang="bg-BG" sz="2100" dirty="0">
                <a:latin typeface="Calibri" panose="020F0502020204030204" pitchFamily="34" charset="0"/>
                <a:ea typeface="Calibri" panose="020F0502020204030204" pitchFamily="34" charset="0"/>
                <a:cs typeface="Calibri" panose="020F0502020204030204" pitchFamily="34" charset="0"/>
              </a:rPr>
              <a:t>	- </a:t>
            </a:r>
            <a:r>
              <a:rPr lang="bg-BG" sz="2100" b="1" dirty="0">
                <a:latin typeface="Calibri" panose="020F0502020204030204" pitchFamily="34" charset="0"/>
                <a:ea typeface="Calibri" panose="020F0502020204030204" pitchFamily="34" charset="0"/>
                <a:cs typeface="Calibri" panose="020F0502020204030204" pitchFamily="34" charset="0"/>
              </a:rPr>
              <a:t>2 762</a:t>
            </a:r>
            <a:r>
              <a:rPr lang="bg-BG" sz="2100" dirty="0">
                <a:latin typeface="Calibri" panose="020F0502020204030204" pitchFamily="34" charset="0"/>
                <a:ea typeface="Calibri" panose="020F0502020204030204" pitchFamily="34" charset="0"/>
                <a:cs typeface="Calibri" panose="020F0502020204030204" pitchFamily="34" charset="0"/>
              </a:rPr>
              <a:t>  бр. наказателни / с 404 бр. повече от 24</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и </a:t>
            </a:r>
          </a:p>
          <a:p>
            <a:pPr algn="just"/>
            <a:r>
              <a:rPr lang="bg-BG" sz="2100" dirty="0">
                <a:latin typeface="Calibri" panose="020F0502020204030204" pitchFamily="34" charset="0"/>
                <a:ea typeface="Calibri" panose="020F0502020204030204" pitchFamily="34" charset="0"/>
                <a:cs typeface="Calibri" panose="020F0502020204030204" pitchFamily="34" charset="0"/>
              </a:rPr>
              <a:t>	- </a:t>
            </a:r>
            <a:r>
              <a:rPr lang="bg-BG" sz="2100" b="1" dirty="0">
                <a:latin typeface="Calibri" panose="020F0502020204030204" pitchFamily="34" charset="0"/>
                <a:ea typeface="Calibri" panose="020F0502020204030204" pitchFamily="34" charset="0"/>
                <a:cs typeface="Calibri" panose="020F0502020204030204" pitchFamily="34" charset="0"/>
              </a:rPr>
              <a:t>4 210</a:t>
            </a:r>
            <a:r>
              <a:rPr lang="bg-BG" sz="2100" dirty="0">
                <a:latin typeface="Calibri" panose="020F0502020204030204" pitchFamily="34" charset="0"/>
                <a:ea typeface="Calibri" panose="020F0502020204030204" pitchFamily="34" charset="0"/>
                <a:cs typeface="Calibri" panose="020F0502020204030204" pitchFamily="34" charset="0"/>
              </a:rPr>
              <a:t> бр. /с 924 бр. повече от 24</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граждански дела.</a:t>
            </a:r>
          </a:p>
          <a:p>
            <a:pPr algn="just"/>
            <a:r>
              <a:rPr lang="bg-BG" sz="2100" dirty="0">
                <a:latin typeface="Calibri" panose="020F0502020204030204" pitchFamily="34" charset="0"/>
                <a:ea typeface="Calibri" panose="020F0502020204030204" pitchFamily="34" charset="0"/>
                <a:cs typeface="Calibri" panose="020F0502020204030204" pitchFamily="34" charset="0"/>
              </a:rPr>
              <a:t>	В тримесечен срок са приключили </a:t>
            </a:r>
            <a:r>
              <a:rPr lang="bg-BG" sz="2100" b="1" dirty="0">
                <a:latin typeface="Calibri" panose="020F0502020204030204" pitchFamily="34" charset="0"/>
                <a:ea typeface="Calibri" panose="020F0502020204030204" pitchFamily="34" charset="0"/>
                <a:cs typeface="Calibri" panose="020F0502020204030204" pitchFamily="34" charset="0"/>
              </a:rPr>
              <a:t>94 %</a:t>
            </a:r>
            <a:r>
              <a:rPr lang="bg-BG" sz="2100" dirty="0">
                <a:latin typeface="Calibri" panose="020F0502020204030204" pitchFamily="34" charset="0"/>
                <a:ea typeface="Calibri" panose="020F0502020204030204" pitchFamily="34" charset="0"/>
                <a:cs typeface="Calibri" panose="020F0502020204030204" pitchFamily="34" charset="0"/>
              </a:rPr>
              <a:t> от делата.</a:t>
            </a:r>
          </a:p>
          <a:p>
            <a:pPr algn="just"/>
            <a:r>
              <a:rPr lang="bg-BG" sz="2100" dirty="0">
                <a:latin typeface="Calibri" panose="020F0502020204030204" pitchFamily="34" charset="0"/>
                <a:ea typeface="Calibri" panose="020F0502020204030204" pitchFamily="34" charset="0"/>
                <a:cs typeface="Calibri" panose="020F0502020204030204" pitchFamily="34" charset="0"/>
              </a:rPr>
              <a:t>	</a:t>
            </a:r>
            <a:r>
              <a:rPr lang="bg-BG" sz="2000" dirty="0">
                <a:latin typeface="Calibri" panose="020F0502020204030204" pitchFamily="34" charset="0"/>
                <a:ea typeface="Calibri" panose="020F0502020204030204" pitchFamily="34" charset="0"/>
                <a:cs typeface="Calibri" panose="020F0502020204030204" pitchFamily="34" charset="0"/>
              </a:rPr>
              <a:t>През </a:t>
            </a:r>
            <a:r>
              <a:rPr lang="bg-BG" sz="2000" b="1" dirty="0">
                <a:latin typeface="Calibri" panose="020F0502020204030204" pitchFamily="34" charset="0"/>
                <a:ea typeface="Calibri" panose="020F0502020204030204" pitchFamily="34" charset="0"/>
                <a:cs typeface="Calibri" panose="020F0502020204030204" pitchFamily="34" charset="0"/>
              </a:rPr>
              <a:t>2025</a:t>
            </a:r>
            <a:r>
              <a:rPr lang="en-US" sz="2000" b="1" dirty="0">
                <a:latin typeface="Calibri" panose="020F0502020204030204" pitchFamily="34" charset="0"/>
                <a:ea typeface="Calibri" panose="020F0502020204030204" pitchFamily="34" charset="0"/>
                <a:cs typeface="Calibri" panose="020F0502020204030204" pitchFamily="34" charset="0"/>
              </a:rPr>
              <a:t> </a:t>
            </a:r>
            <a:r>
              <a:rPr lang="bg-BG" sz="2000" b="1" dirty="0">
                <a:latin typeface="Calibri" panose="020F0502020204030204" pitchFamily="34" charset="0"/>
                <a:ea typeface="Calibri" panose="020F0502020204030204" pitchFamily="34" charset="0"/>
                <a:cs typeface="Calibri" panose="020F0502020204030204" pitchFamily="34" charset="0"/>
              </a:rPr>
              <a:t>г.</a:t>
            </a:r>
            <a:r>
              <a:rPr lang="bg-BG" sz="2000" dirty="0">
                <a:latin typeface="Calibri" panose="020F0502020204030204" pitchFamily="34" charset="0"/>
                <a:ea typeface="Calibri" panose="020F0502020204030204" pitchFamily="34" charset="0"/>
                <a:cs typeface="Calibri" panose="020F0502020204030204" pitchFamily="34" charset="0"/>
              </a:rPr>
              <a:t> общата натовареност по щат на съдиите в Районен съд Шумен към делата за разглеждане според статистическите отчети е </a:t>
            </a:r>
            <a:r>
              <a:rPr lang="bg-BG" sz="2000" b="1" dirty="0">
                <a:latin typeface="Calibri" panose="020F0502020204030204" pitchFamily="34" charset="0"/>
                <a:ea typeface="Calibri" panose="020F0502020204030204" pitchFamily="34" charset="0"/>
                <a:cs typeface="Calibri" panose="020F0502020204030204" pitchFamily="34" charset="0"/>
              </a:rPr>
              <a:t>45.04</a:t>
            </a:r>
            <a:r>
              <a:rPr lang="bg-BG" sz="2000" dirty="0">
                <a:latin typeface="Calibri" panose="020F0502020204030204" pitchFamily="34" charset="0"/>
                <a:ea typeface="Calibri" panose="020F0502020204030204" pitchFamily="34" charset="0"/>
                <a:cs typeface="Calibri" panose="020F0502020204030204" pitchFamily="34" charset="0"/>
              </a:rPr>
              <a:t>, а към свършените дела - </a:t>
            </a:r>
            <a:r>
              <a:rPr lang="bg-BG" sz="2000" b="1" dirty="0">
                <a:latin typeface="Calibri" panose="020F0502020204030204" pitchFamily="34" charset="0"/>
                <a:ea typeface="Calibri" panose="020F0502020204030204" pitchFamily="34" charset="0"/>
                <a:cs typeface="Calibri" panose="020F0502020204030204" pitchFamily="34" charset="0"/>
              </a:rPr>
              <a:t>41.50</a:t>
            </a:r>
            <a:r>
              <a:rPr lang="bg-BG" sz="2000" dirty="0">
                <a:latin typeface="Calibri" panose="020F0502020204030204" pitchFamily="34" charset="0"/>
                <a:ea typeface="Calibri" panose="020F0502020204030204" pitchFamily="34" charset="0"/>
                <a:cs typeface="Calibri" panose="020F0502020204030204" pitchFamily="34" charset="0"/>
              </a:rPr>
              <a:t>. Общата действителна натовареност на съдиите към делата за разглеждане е </a:t>
            </a:r>
            <a:r>
              <a:rPr lang="bg-BG" sz="2000" b="1" dirty="0">
                <a:latin typeface="Calibri" panose="020F0502020204030204" pitchFamily="34" charset="0"/>
                <a:ea typeface="Calibri" panose="020F0502020204030204" pitchFamily="34" charset="0"/>
                <a:cs typeface="Calibri" panose="020F0502020204030204" pitchFamily="34" charset="0"/>
              </a:rPr>
              <a:t>55.23</a:t>
            </a:r>
            <a:r>
              <a:rPr lang="bg-BG" sz="2000" dirty="0">
                <a:latin typeface="Calibri" panose="020F0502020204030204" pitchFamily="34" charset="0"/>
                <a:ea typeface="Calibri" panose="020F0502020204030204" pitchFamily="34" charset="0"/>
                <a:cs typeface="Calibri" panose="020F0502020204030204" pitchFamily="34" charset="0"/>
              </a:rPr>
              <a:t>, а към свършените дела </a:t>
            </a:r>
            <a:r>
              <a:rPr lang="bg-BG" sz="2000" b="1" dirty="0">
                <a:latin typeface="Calibri" panose="020F0502020204030204" pitchFamily="34" charset="0"/>
                <a:ea typeface="Calibri" panose="020F0502020204030204" pitchFamily="34" charset="0"/>
                <a:cs typeface="Calibri" panose="020F0502020204030204" pitchFamily="34" charset="0"/>
              </a:rPr>
              <a:t>50.89</a:t>
            </a:r>
            <a:r>
              <a:rPr lang="bg-BG" sz="2000" dirty="0">
                <a:latin typeface="Calibri" panose="020F0502020204030204" pitchFamily="34" charset="0"/>
                <a:ea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val="405594879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bg-BG" sz="3200" b="1" dirty="0">
                <a:latin typeface="Calibri" panose="020F0502020204030204" pitchFamily="34" charset="0"/>
                <a:ea typeface="Calibri" panose="020F0502020204030204" pitchFamily="34" charset="0"/>
                <a:cs typeface="Calibri" panose="020F0502020204030204" pitchFamily="34" charset="0"/>
              </a:rPr>
              <a:t>ПОСТЪПИЛИ, РАЗГЛЕДАНИ И ПРИКЛЮЧИЛИ ДЕЛА ЗА ПОСЛЕДНИТЕ ГОДИНИ</a:t>
            </a:r>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664850090"/>
              </p:ext>
            </p:extLst>
          </p:nvPr>
        </p:nvGraphicFramePr>
        <p:xfrm>
          <a:off x="539552" y="2420888"/>
          <a:ext cx="8291264" cy="3262254"/>
        </p:xfrm>
        <a:graphic>
          <a:graphicData uri="http://schemas.openxmlformats.org/drawingml/2006/table">
            <a:tbl>
              <a:tblPr firstRow="1" bandRow="1">
                <a:tableStyleId>{284E427A-3D55-4303-BF80-6455036E1DE7}</a:tableStyleId>
              </a:tblPr>
              <a:tblGrid>
                <a:gridCol w="1090464">
                  <a:extLst>
                    <a:ext uri="{9D8B030D-6E8A-4147-A177-3AD203B41FA5}">
                      <a16:colId xmlns:a16="http://schemas.microsoft.com/office/drawing/2014/main" xmlns="" val="20000"/>
                    </a:ext>
                  </a:extLst>
                </a:gridCol>
                <a:gridCol w="1501824">
                  <a:extLst>
                    <a:ext uri="{9D8B030D-6E8A-4147-A177-3AD203B41FA5}">
                      <a16:colId xmlns:a16="http://schemas.microsoft.com/office/drawing/2014/main" xmlns="" val="20001"/>
                    </a:ext>
                  </a:extLst>
                </a:gridCol>
                <a:gridCol w="1440160">
                  <a:extLst>
                    <a:ext uri="{9D8B030D-6E8A-4147-A177-3AD203B41FA5}">
                      <a16:colId xmlns:a16="http://schemas.microsoft.com/office/drawing/2014/main" xmlns="" val="20002"/>
                    </a:ext>
                  </a:extLst>
                </a:gridCol>
                <a:gridCol w="1296144">
                  <a:extLst>
                    <a:ext uri="{9D8B030D-6E8A-4147-A177-3AD203B41FA5}">
                      <a16:colId xmlns:a16="http://schemas.microsoft.com/office/drawing/2014/main" xmlns="" val="20003"/>
                    </a:ext>
                  </a:extLst>
                </a:gridCol>
                <a:gridCol w="1368152">
                  <a:extLst>
                    <a:ext uri="{9D8B030D-6E8A-4147-A177-3AD203B41FA5}">
                      <a16:colId xmlns:a16="http://schemas.microsoft.com/office/drawing/2014/main" xmlns="" val="20004"/>
                    </a:ext>
                  </a:extLst>
                </a:gridCol>
                <a:gridCol w="1594520">
                  <a:extLst>
                    <a:ext uri="{9D8B030D-6E8A-4147-A177-3AD203B41FA5}">
                      <a16:colId xmlns:a16="http://schemas.microsoft.com/office/drawing/2014/main" xmlns="" val="20005"/>
                    </a:ext>
                  </a:extLst>
                </a:gridCol>
              </a:tblGrid>
              <a:tr h="518458">
                <a:tc>
                  <a:txBody>
                    <a:bodyPr/>
                    <a:lstStyle/>
                    <a:p>
                      <a:r>
                        <a:rPr lang="bg-BG" sz="2000" dirty="0">
                          <a:latin typeface="Calibri" panose="020F0502020204030204" pitchFamily="34" charset="0"/>
                          <a:ea typeface="Calibri" panose="020F0502020204030204" pitchFamily="34" charset="0"/>
                          <a:cs typeface="Calibri" panose="020F0502020204030204" pitchFamily="34" charset="0"/>
                        </a:rPr>
                        <a:t>година</a:t>
                      </a:r>
                      <a:endParaRPr lang="bg-BG" sz="2000" b="0"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a:tc>
                <a:tc>
                  <a:txBody>
                    <a:bodyPr/>
                    <a:lstStyle/>
                    <a:p>
                      <a:r>
                        <a:rPr lang="bg-BG" sz="2000" dirty="0">
                          <a:latin typeface="Calibri" panose="020F0502020204030204" pitchFamily="34" charset="0"/>
                          <a:ea typeface="Calibri" panose="020F0502020204030204" pitchFamily="34" charset="0"/>
                          <a:cs typeface="Calibri" panose="020F0502020204030204" pitchFamily="34" charset="0"/>
                        </a:rPr>
                        <a:t>Постъпили дела</a:t>
                      </a:r>
                      <a:endParaRPr lang="bg-BG" sz="2000" b="0"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a:tc>
                <a:tc>
                  <a:txBody>
                    <a:bodyPr/>
                    <a:lstStyle/>
                    <a:p>
                      <a:r>
                        <a:rPr lang="bg-BG" sz="2000" dirty="0">
                          <a:latin typeface="Calibri" panose="020F0502020204030204" pitchFamily="34" charset="0"/>
                          <a:ea typeface="Calibri" panose="020F0502020204030204" pitchFamily="34" charset="0"/>
                          <a:cs typeface="Calibri" panose="020F0502020204030204" pitchFamily="34" charset="0"/>
                        </a:rPr>
                        <a:t>Дела за разглежда-не</a:t>
                      </a:r>
                      <a:endParaRPr lang="bg-BG" sz="2000" b="0"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a:tc>
                <a:tc>
                  <a:txBody>
                    <a:bodyPr/>
                    <a:lstStyle/>
                    <a:p>
                      <a:r>
                        <a:rPr lang="bg-BG" sz="2000" dirty="0" err="1">
                          <a:latin typeface="Calibri" panose="020F0502020204030204" pitchFamily="34" charset="0"/>
                          <a:ea typeface="Calibri" panose="020F0502020204030204" pitchFamily="34" charset="0"/>
                          <a:cs typeface="Calibri" panose="020F0502020204030204" pitchFamily="34" charset="0"/>
                        </a:rPr>
                        <a:t>Приклю-чени</a:t>
                      </a:r>
                      <a:endParaRPr lang="bg-BG" sz="2000" b="0" dirty="0">
                        <a:latin typeface="Calibri" panose="020F0502020204030204" pitchFamily="34" charset="0"/>
                        <a:ea typeface="Calibri" panose="020F0502020204030204" pitchFamily="34" charset="0"/>
                        <a:cs typeface="Calibri" panose="020F0502020204030204" pitchFamily="34" charset="0"/>
                      </a:endParaRPr>
                    </a:p>
                  </a:txBody>
                  <a:tcPr/>
                </a:tc>
                <a:tc>
                  <a:txBody>
                    <a:bodyPr/>
                    <a:lstStyle/>
                    <a:p>
                      <a:r>
                        <a:rPr lang="bg-BG" sz="2000" dirty="0">
                          <a:latin typeface="Calibri" panose="020F0502020204030204" pitchFamily="34" charset="0"/>
                          <a:ea typeface="Calibri" panose="020F0502020204030204" pitchFamily="34" charset="0"/>
                          <a:cs typeface="Calibri" panose="020F0502020204030204" pitchFamily="34" charset="0"/>
                        </a:rPr>
                        <a:t>Със съд.акт по същество</a:t>
                      </a:r>
                      <a:endParaRPr lang="bg-BG" sz="2000" b="0" dirty="0">
                        <a:latin typeface="Calibri" panose="020F0502020204030204" pitchFamily="34" charset="0"/>
                        <a:ea typeface="Calibri" panose="020F0502020204030204" pitchFamily="34" charset="0"/>
                        <a:cs typeface="Calibri" panose="020F0502020204030204" pitchFamily="34" charset="0"/>
                      </a:endParaRPr>
                    </a:p>
                  </a:txBody>
                  <a:tcPr/>
                </a:tc>
                <a:tc>
                  <a:txBody>
                    <a:bodyPr/>
                    <a:lstStyle/>
                    <a:p>
                      <a:r>
                        <a:rPr lang="bg-BG" sz="2000" dirty="0">
                          <a:latin typeface="Calibri" panose="020F0502020204030204" pitchFamily="34" charset="0"/>
                          <a:ea typeface="Calibri" panose="020F0502020204030204" pitchFamily="34" charset="0"/>
                          <a:cs typeface="Calibri" panose="020F0502020204030204" pitchFamily="34" charset="0"/>
                        </a:rPr>
                        <a:t>прекратени</a:t>
                      </a:r>
                      <a:endParaRPr lang="bg-BG" sz="2000" b="0" dirty="0">
                        <a:latin typeface="Calibri" panose="020F0502020204030204" pitchFamily="34" charset="0"/>
                        <a:ea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xmlns="" val="10000"/>
                  </a:ext>
                </a:extLst>
              </a:tr>
              <a:tr h="518458">
                <a:tc>
                  <a:txBody>
                    <a:bodyPr/>
                    <a:lstStyle/>
                    <a:p>
                      <a:r>
                        <a:rPr lang="bg-BG" sz="2000" dirty="0">
                          <a:latin typeface="Calibri" panose="020F0502020204030204" pitchFamily="34" charset="0"/>
                          <a:ea typeface="Calibri" panose="020F0502020204030204" pitchFamily="34" charset="0"/>
                          <a:cs typeface="Calibri" panose="020F0502020204030204" pitchFamily="34" charset="0"/>
                        </a:rPr>
                        <a:t>2025</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7 055</a:t>
                      </a:r>
                    </a:p>
                    <a:p>
                      <a:pPr algn="ctr"/>
                      <a:r>
                        <a:rPr lang="bg-BG" sz="2000" dirty="0">
                          <a:latin typeface="Calibri" panose="020F0502020204030204" pitchFamily="34" charset="0"/>
                          <a:ea typeface="Calibri" panose="020F0502020204030204" pitchFamily="34" charset="0"/>
                          <a:cs typeface="Calibri" panose="020F0502020204030204" pitchFamily="34" charset="0"/>
                        </a:rPr>
                        <a:t>+21%</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7 566</a:t>
                      </a:r>
                    </a:p>
                    <a:p>
                      <a:pPr algn="ctr"/>
                      <a:r>
                        <a:rPr lang="bg-BG" sz="2000" dirty="0">
                          <a:latin typeface="Calibri" panose="020F0502020204030204" pitchFamily="34" charset="0"/>
                          <a:ea typeface="Calibri" panose="020F0502020204030204" pitchFamily="34" charset="0"/>
                          <a:cs typeface="Calibri" panose="020F0502020204030204" pitchFamily="34" charset="0"/>
                        </a:rPr>
                        <a:t>+23 %</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6 972</a:t>
                      </a:r>
                    </a:p>
                    <a:p>
                      <a:pPr algn="ctr"/>
                      <a:r>
                        <a:rPr lang="bg-BG" sz="2000" dirty="0">
                          <a:latin typeface="Calibri" panose="020F0502020204030204" pitchFamily="34" charset="0"/>
                          <a:ea typeface="Calibri" panose="020F0502020204030204" pitchFamily="34" charset="0"/>
                          <a:cs typeface="Calibri" panose="020F0502020204030204" pitchFamily="34" charset="0"/>
                        </a:rPr>
                        <a:t>+24 %</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5 992</a:t>
                      </a:r>
                    </a:p>
                    <a:p>
                      <a:pPr algn="ctr"/>
                      <a:r>
                        <a:rPr lang="bg-BG" sz="2000" dirty="0">
                          <a:latin typeface="Calibri" panose="020F0502020204030204" pitchFamily="34" charset="0"/>
                          <a:ea typeface="Calibri" panose="020F0502020204030204" pitchFamily="34" charset="0"/>
                          <a:cs typeface="Calibri" panose="020F0502020204030204" pitchFamily="34" charset="0"/>
                        </a:rPr>
                        <a:t>+23 %</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980</a:t>
                      </a:r>
                    </a:p>
                    <a:p>
                      <a:pPr algn="ctr"/>
                      <a:r>
                        <a:rPr lang="bg-BG" sz="2000" dirty="0">
                          <a:latin typeface="Calibri" panose="020F0502020204030204" pitchFamily="34" charset="0"/>
                          <a:ea typeface="Calibri" panose="020F0502020204030204" pitchFamily="34" charset="0"/>
                          <a:cs typeface="Calibri" panose="020F0502020204030204" pitchFamily="34" charset="0"/>
                        </a:rPr>
                        <a:t>- 5%</a:t>
                      </a:r>
                    </a:p>
                  </a:txBody>
                  <a:tcPr/>
                </a:tc>
                <a:extLst>
                  <a:ext uri="{0D108BD9-81ED-4DB2-BD59-A6C34878D82A}">
                    <a16:rowId xmlns:a16="http://schemas.microsoft.com/office/drawing/2014/main" xmlns="" val="10001"/>
                  </a:ext>
                </a:extLst>
              </a:tr>
              <a:tr h="518458">
                <a:tc>
                  <a:txBody>
                    <a:bodyPr/>
                    <a:lstStyle/>
                    <a:p>
                      <a:r>
                        <a:rPr lang="bg-BG" sz="2000" dirty="0">
                          <a:latin typeface="Calibri" panose="020F0502020204030204" pitchFamily="34" charset="0"/>
                          <a:ea typeface="Calibri" panose="020F0502020204030204" pitchFamily="34" charset="0"/>
                          <a:cs typeface="Calibri" panose="020F0502020204030204" pitchFamily="34" charset="0"/>
                        </a:rPr>
                        <a:t>2024</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5 699</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6 155</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5 644</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4 621</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1 023</a:t>
                      </a:r>
                    </a:p>
                  </a:txBody>
                  <a:tcPr/>
                </a:tc>
                <a:extLst>
                  <a:ext uri="{0D108BD9-81ED-4DB2-BD59-A6C34878D82A}">
                    <a16:rowId xmlns:a16="http://schemas.microsoft.com/office/drawing/2014/main" xmlns="" val="10002"/>
                  </a:ext>
                </a:extLst>
              </a:tr>
              <a:tr h="518458">
                <a:tc>
                  <a:txBody>
                    <a:bodyPr/>
                    <a:lstStyle/>
                    <a:p>
                      <a:r>
                        <a:rPr lang="bg-BG" sz="2000" dirty="0">
                          <a:latin typeface="Calibri" panose="020F0502020204030204" pitchFamily="34" charset="0"/>
                          <a:ea typeface="Calibri" panose="020F0502020204030204" pitchFamily="34" charset="0"/>
                          <a:cs typeface="Calibri" panose="020F0502020204030204" pitchFamily="34" charset="0"/>
                        </a:rPr>
                        <a:t>2023</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5 733</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6 179</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5 723</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4 849</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874</a:t>
                      </a:r>
                    </a:p>
                  </a:txBody>
                  <a:tcPr/>
                </a:tc>
                <a:extLst>
                  <a:ext uri="{0D108BD9-81ED-4DB2-BD59-A6C34878D82A}">
                    <a16:rowId xmlns:a16="http://schemas.microsoft.com/office/drawing/2014/main" xmlns="" val="10003"/>
                  </a:ext>
                </a:extLst>
              </a:tr>
              <a:tr h="518458">
                <a:tc>
                  <a:txBody>
                    <a:bodyPr/>
                    <a:lstStyle/>
                    <a:p>
                      <a:r>
                        <a:rPr lang="bg-BG" sz="2000" dirty="0">
                          <a:latin typeface="Calibri" panose="020F0502020204030204" pitchFamily="34" charset="0"/>
                          <a:ea typeface="Calibri" panose="020F0502020204030204" pitchFamily="34" charset="0"/>
                          <a:cs typeface="Calibri" panose="020F0502020204030204" pitchFamily="34" charset="0"/>
                        </a:rPr>
                        <a:t>2022</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5 597</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6 168</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5 722</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4 780</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942</a:t>
                      </a:r>
                    </a:p>
                  </a:txBody>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628881595"/>
      </p:ext>
    </p:extLst>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764704"/>
            <a:ext cx="8229600" cy="773832"/>
          </a:xfrm>
        </p:spPr>
        <p:txBody>
          <a:bodyPr>
            <a:noAutofit/>
          </a:bodyPr>
          <a:lstStyle/>
          <a:p>
            <a:pPr algn="ctr"/>
            <a:r>
              <a:rPr lang="bg-BG" sz="2800" dirty="0">
                <a:latin typeface="Calibri" panose="020F0502020204030204" pitchFamily="34" charset="0"/>
                <a:ea typeface="Calibri" panose="020F0502020204030204" pitchFamily="34" charset="0"/>
                <a:cs typeface="Calibri" panose="020F0502020204030204" pitchFamily="34" charset="0"/>
              </a:rPr>
              <a:t>Постъпили, разгледани и приключили дела през 2022 г., 2023 г., 2024 г. и 2025 г.</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250479333"/>
              </p:ext>
            </p:extLst>
          </p:nvPr>
        </p:nvGraphicFramePr>
        <p:xfrm>
          <a:off x="323528" y="2060848"/>
          <a:ext cx="8507288" cy="432435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032498954"/>
      </p:ext>
    </p:extLst>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620688"/>
            <a:ext cx="8640960" cy="5909310"/>
          </a:xfrm>
          <a:prstGeom prst="rect">
            <a:avLst/>
          </a:prstGeom>
        </p:spPr>
        <p:txBody>
          <a:bodyPr wrap="square">
            <a:spAutoFit/>
          </a:bodyPr>
          <a:lstStyle/>
          <a:p>
            <a:pPr algn="just"/>
            <a:r>
              <a:rPr lang="bg-BG" sz="2100" dirty="0">
                <a:latin typeface="Calibri" panose="020F0502020204030204" pitchFamily="34" charset="0"/>
                <a:ea typeface="Calibri" panose="020F0502020204030204" pitchFamily="34" charset="0"/>
                <a:cs typeface="Calibri" panose="020F0502020204030204" pitchFamily="34" charset="0"/>
              </a:rPr>
              <a:t>	Приключилите дела със съдебен акт по същество през </a:t>
            </a:r>
            <a:r>
              <a:rPr lang="bg-BG" sz="2100" b="1" dirty="0">
                <a:latin typeface="Calibri" panose="020F0502020204030204" pitchFamily="34" charset="0"/>
                <a:ea typeface="Calibri" panose="020F0502020204030204" pitchFamily="34" charset="0"/>
                <a:cs typeface="Calibri" panose="020F0502020204030204" pitchFamily="34" charset="0"/>
              </a:rPr>
              <a:t>2025 </a:t>
            </a:r>
            <a:r>
              <a:rPr lang="bg-BG" sz="2100" dirty="0">
                <a:latin typeface="Calibri" panose="020F0502020204030204" pitchFamily="34" charset="0"/>
                <a:ea typeface="Calibri" panose="020F0502020204030204" pitchFamily="34" charset="0"/>
                <a:cs typeface="Calibri" panose="020F0502020204030204" pitchFamily="34" charset="0"/>
              </a:rPr>
              <a:t>година са общо </a:t>
            </a:r>
            <a:r>
              <a:rPr lang="bg-BG" sz="2100" b="1" dirty="0">
                <a:latin typeface="Calibri" panose="020F0502020204030204" pitchFamily="34" charset="0"/>
                <a:ea typeface="Calibri" panose="020F0502020204030204" pitchFamily="34" charset="0"/>
                <a:cs typeface="Calibri" panose="020F0502020204030204" pitchFamily="34" charset="0"/>
              </a:rPr>
              <a:t>5 992 </a:t>
            </a:r>
            <a:r>
              <a:rPr lang="bg-BG" sz="2100" dirty="0">
                <a:latin typeface="Calibri" panose="020F0502020204030204" pitchFamily="34" charset="0"/>
                <a:ea typeface="Calibri" panose="020F0502020204030204" pitchFamily="34" charset="0"/>
                <a:cs typeface="Calibri" panose="020F0502020204030204" pitchFamily="34" charset="0"/>
              </a:rPr>
              <a:t>бр. с 1 371</a:t>
            </a:r>
            <a:r>
              <a:rPr lang="bg-BG" sz="2100" b="1"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бр. повече от 2024 година, от тях: </a:t>
            </a:r>
          </a:p>
          <a:p>
            <a:pPr algn="just"/>
            <a:r>
              <a:rPr lang="bg-BG" sz="2100" dirty="0">
                <a:latin typeface="Calibri" panose="020F0502020204030204" pitchFamily="34" charset="0"/>
                <a:ea typeface="Calibri" panose="020F0502020204030204" pitchFamily="34" charset="0"/>
                <a:cs typeface="Calibri" panose="020F0502020204030204" pitchFamily="34" charset="0"/>
              </a:rPr>
              <a:t>	-граждански дела по общия ред – </a:t>
            </a:r>
            <a:r>
              <a:rPr lang="bg-BG" sz="2100" b="1" dirty="0">
                <a:latin typeface="Calibri" panose="020F0502020204030204" pitchFamily="34" charset="0"/>
                <a:ea typeface="Calibri" panose="020F0502020204030204" pitchFamily="34" charset="0"/>
                <a:cs typeface="Calibri" panose="020F0502020204030204" pitchFamily="34" charset="0"/>
              </a:rPr>
              <a:t>665 </a:t>
            </a:r>
            <a:r>
              <a:rPr lang="bg-BG" sz="2100" dirty="0">
                <a:latin typeface="Calibri" panose="020F0502020204030204" pitchFamily="34" charset="0"/>
                <a:ea typeface="Calibri" panose="020F0502020204030204" pitchFamily="34" charset="0"/>
                <a:cs typeface="Calibri" panose="020F0502020204030204" pitchFamily="34" charset="0"/>
              </a:rPr>
              <a:t>бр. с 5 бр. повече от миналата година; </a:t>
            </a:r>
          </a:p>
          <a:p>
            <a:pPr algn="just"/>
            <a:r>
              <a:rPr lang="bg-BG" sz="2100" dirty="0">
                <a:latin typeface="Calibri" panose="020F0502020204030204" pitchFamily="34" charset="0"/>
                <a:ea typeface="Calibri" panose="020F0502020204030204" pitchFamily="34" charset="0"/>
                <a:cs typeface="Calibri" panose="020F0502020204030204" pitchFamily="34" charset="0"/>
              </a:rPr>
              <a:t>	-производства по чл.310 от ГПК – </a:t>
            </a:r>
            <a:r>
              <a:rPr lang="bg-BG" sz="2100" b="1" dirty="0">
                <a:latin typeface="Calibri" panose="020F0502020204030204" pitchFamily="34" charset="0"/>
                <a:ea typeface="Calibri" panose="020F0502020204030204" pitchFamily="34" charset="0"/>
                <a:cs typeface="Calibri" panose="020F0502020204030204" pitchFamily="34" charset="0"/>
              </a:rPr>
              <a:t>180</a:t>
            </a:r>
            <a:r>
              <a:rPr lang="bg-BG" sz="2100" dirty="0">
                <a:latin typeface="Calibri" panose="020F0502020204030204" pitchFamily="34" charset="0"/>
                <a:ea typeface="Calibri" panose="020F0502020204030204" pitchFamily="34" charset="0"/>
                <a:cs typeface="Calibri" panose="020F0502020204030204" pitchFamily="34" charset="0"/>
              </a:rPr>
              <a:t> бр. с 31 бр. по-малко от миналата година;  </a:t>
            </a:r>
          </a:p>
          <a:p>
            <a:pPr algn="just"/>
            <a:r>
              <a:rPr lang="bg-BG" sz="2100" dirty="0">
                <a:latin typeface="Calibri" panose="020F0502020204030204" pitchFamily="34" charset="0"/>
                <a:ea typeface="Calibri" panose="020F0502020204030204" pitchFamily="34" charset="0"/>
                <a:cs typeface="Calibri" panose="020F0502020204030204" pitchFamily="34" charset="0"/>
              </a:rPr>
              <a:t>	-частни граждански дела – </a:t>
            </a:r>
            <a:r>
              <a:rPr lang="bg-BG" sz="2100" b="1" dirty="0">
                <a:latin typeface="Calibri" panose="020F0502020204030204" pitchFamily="34" charset="0"/>
                <a:ea typeface="Calibri" panose="020F0502020204030204" pitchFamily="34" charset="0"/>
                <a:cs typeface="Calibri" panose="020F0502020204030204" pitchFamily="34" charset="0"/>
              </a:rPr>
              <a:t>289</a:t>
            </a:r>
            <a:r>
              <a:rPr lang="bg-BG" sz="2100" dirty="0">
                <a:latin typeface="Calibri" panose="020F0502020204030204" pitchFamily="34" charset="0"/>
                <a:ea typeface="Calibri" panose="020F0502020204030204" pitchFamily="34" charset="0"/>
                <a:cs typeface="Calibri" panose="020F0502020204030204" pitchFamily="34" charset="0"/>
              </a:rPr>
              <a:t> бр. с 63 бр. повече от 2024</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a:t>
            </a:r>
          </a:p>
          <a:p>
            <a:pPr algn="just"/>
            <a:r>
              <a:rPr lang="bg-BG" sz="2100" dirty="0">
                <a:latin typeface="Calibri" panose="020F0502020204030204" pitchFamily="34" charset="0"/>
                <a:ea typeface="Calibri" panose="020F0502020204030204" pitchFamily="34" charset="0"/>
                <a:cs typeface="Calibri" panose="020F0502020204030204" pitchFamily="34" charset="0"/>
              </a:rPr>
              <a:t>	-дела по чл.410 и 417 от ГПК – </a:t>
            </a:r>
            <a:r>
              <a:rPr lang="bg-BG" sz="2100" b="1" dirty="0">
                <a:latin typeface="Calibri" panose="020F0502020204030204" pitchFamily="34" charset="0"/>
                <a:ea typeface="Calibri" panose="020F0502020204030204" pitchFamily="34" charset="0"/>
                <a:cs typeface="Calibri" panose="020F0502020204030204" pitchFamily="34" charset="0"/>
              </a:rPr>
              <a:t>2 512</a:t>
            </a:r>
            <a:r>
              <a:rPr lang="bg-BG" sz="2100" dirty="0">
                <a:latin typeface="Calibri" panose="020F0502020204030204" pitchFamily="34" charset="0"/>
                <a:ea typeface="Calibri" panose="020F0502020204030204" pitchFamily="34" charset="0"/>
                <a:cs typeface="Calibri" panose="020F0502020204030204" pitchFamily="34" charset="0"/>
              </a:rPr>
              <a:t> бр. с 995 бр. повече от 202</a:t>
            </a:r>
            <a:r>
              <a:rPr lang="en-US" sz="2100" dirty="0">
                <a:latin typeface="Calibri" panose="020F0502020204030204" pitchFamily="34" charset="0"/>
                <a:ea typeface="Calibri" panose="020F0502020204030204" pitchFamily="34" charset="0"/>
                <a:cs typeface="Calibri" panose="020F0502020204030204" pitchFamily="34" charset="0"/>
              </a:rPr>
              <a:t>4</a:t>
            </a:r>
            <a:r>
              <a:rPr lang="bg-BG" sz="2100" dirty="0">
                <a:latin typeface="Calibri" panose="020F0502020204030204" pitchFamily="34" charset="0"/>
                <a:ea typeface="Calibri" panose="020F0502020204030204" pitchFamily="34" charset="0"/>
                <a:cs typeface="Calibri" panose="020F0502020204030204" pitchFamily="34" charset="0"/>
              </a:rPr>
              <a:t>г.; 	-НОХД – </a:t>
            </a:r>
            <a:r>
              <a:rPr lang="bg-BG" sz="2100" b="1" dirty="0">
                <a:latin typeface="Calibri" panose="020F0502020204030204" pitchFamily="34" charset="0"/>
                <a:ea typeface="Calibri" panose="020F0502020204030204" pitchFamily="34" charset="0"/>
                <a:cs typeface="Calibri" panose="020F0502020204030204" pitchFamily="34" charset="0"/>
              </a:rPr>
              <a:t>46 </a:t>
            </a:r>
            <a:r>
              <a:rPr lang="bg-BG" sz="2100" dirty="0">
                <a:latin typeface="Calibri" panose="020F0502020204030204" pitchFamily="34" charset="0"/>
                <a:ea typeface="Calibri" panose="020F0502020204030204" pitchFamily="34" charset="0"/>
                <a:cs typeface="Calibri" panose="020F0502020204030204" pitchFamily="34" charset="0"/>
              </a:rPr>
              <a:t>бр. с 3 бр. повече от 2024г.; НЧХД – </a:t>
            </a:r>
            <a:r>
              <a:rPr lang="bg-BG" sz="2100" b="1" dirty="0">
                <a:latin typeface="Calibri" panose="020F0502020204030204" pitchFamily="34" charset="0"/>
                <a:ea typeface="Calibri" panose="020F0502020204030204" pitchFamily="34" charset="0"/>
                <a:cs typeface="Calibri" panose="020F0502020204030204" pitchFamily="34" charset="0"/>
              </a:rPr>
              <a:t>14 </a:t>
            </a:r>
            <a:r>
              <a:rPr lang="bg-BG" sz="2100" dirty="0">
                <a:latin typeface="Calibri" panose="020F0502020204030204" pitchFamily="34" charset="0"/>
                <a:ea typeface="Calibri" panose="020F0502020204030204" pitchFamily="34" charset="0"/>
                <a:cs typeface="Calibri" panose="020F0502020204030204" pitchFamily="34" charset="0"/>
              </a:rPr>
              <a:t>бр. с 2 бр. повече от 2024</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a:t>
            </a:r>
          </a:p>
          <a:p>
            <a:pPr algn="just"/>
            <a:r>
              <a:rPr lang="bg-BG" sz="2100" dirty="0">
                <a:latin typeface="Calibri" panose="020F0502020204030204" pitchFamily="34" charset="0"/>
                <a:ea typeface="Calibri" panose="020F0502020204030204" pitchFamily="34" charset="0"/>
                <a:cs typeface="Calibri" panose="020F0502020204030204" pitchFamily="34" charset="0"/>
              </a:rPr>
              <a:t>	-наказателни дела по чл.78а от НК –  </a:t>
            </a:r>
            <a:r>
              <a:rPr lang="bg-BG" sz="2100" b="1" dirty="0">
                <a:latin typeface="Calibri" panose="020F0502020204030204" pitchFamily="34" charset="0"/>
                <a:ea typeface="Calibri" panose="020F0502020204030204" pitchFamily="34" charset="0"/>
                <a:cs typeface="Calibri" panose="020F0502020204030204" pitchFamily="34" charset="0"/>
              </a:rPr>
              <a:t>9</a:t>
            </a:r>
            <a:r>
              <a:rPr lang="bg-BG" sz="2100" dirty="0">
                <a:latin typeface="Calibri" panose="020F0502020204030204" pitchFamily="34" charset="0"/>
                <a:ea typeface="Calibri" panose="020F0502020204030204" pitchFamily="34" charset="0"/>
                <a:cs typeface="Calibri" panose="020F0502020204030204" pitchFamily="34" charset="0"/>
              </a:rPr>
              <a:t> бр. с 5 бр. повече от 2024г.; 	-ЧНД – </a:t>
            </a:r>
            <a:r>
              <a:rPr lang="bg-BG" sz="2100" b="1" dirty="0">
                <a:latin typeface="Calibri" panose="020F0502020204030204" pitchFamily="34" charset="0"/>
                <a:ea typeface="Calibri" panose="020F0502020204030204" pitchFamily="34" charset="0"/>
                <a:cs typeface="Calibri" panose="020F0502020204030204" pitchFamily="34" charset="0"/>
              </a:rPr>
              <a:t>1 837</a:t>
            </a:r>
            <a:r>
              <a:rPr lang="bg-BG" sz="2100" dirty="0">
                <a:latin typeface="Calibri" panose="020F0502020204030204" pitchFamily="34" charset="0"/>
                <a:ea typeface="Calibri" panose="020F0502020204030204" pitchFamily="34" charset="0"/>
                <a:cs typeface="Calibri" panose="020F0502020204030204" pitchFamily="34" charset="0"/>
              </a:rPr>
              <a:t> бр. със 280бр. повече от 2024</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 </a:t>
            </a:r>
          </a:p>
          <a:p>
            <a:pPr algn="just"/>
            <a:r>
              <a:rPr lang="bg-BG" sz="2100" dirty="0">
                <a:latin typeface="Calibri" panose="020F0502020204030204" pitchFamily="34" charset="0"/>
                <a:ea typeface="Calibri" panose="020F0502020204030204" pitchFamily="34" charset="0"/>
                <a:cs typeface="Calibri" panose="020F0502020204030204" pitchFamily="34" charset="0"/>
              </a:rPr>
              <a:t>	-ЧНД разпити - </a:t>
            </a:r>
            <a:r>
              <a:rPr lang="bg-BG" sz="2100" b="1" dirty="0">
                <a:latin typeface="Calibri" panose="020F0502020204030204" pitchFamily="34" charset="0"/>
                <a:ea typeface="Calibri" panose="020F0502020204030204" pitchFamily="34" charset="0"/>
                <a:cs typeface="Calibri" panose="020F0502020204030204" pitchFamily="34" charset="0"/>
              </a:rPr>
              <a:t>188</a:t>
            </a:r>
            <a:r>
              <a:rPr lang="bg-BG" sz="2100" dirty="0">
                <a:latin typeface="Calibri" panose="020F0502020204030204" pitchFamily="34" charset="0"/>
                <a:ea typeface="Calibri" panose="020F0502020204030204" pitchFamily="34" charset="0"/>
                <a:cs typeface="Calibri" panose="020F0502020204030204" pitchFamily="34" charset="0"/>
              </a:rPr>
              <a:t> бр. със 18 бр. повече от 2024</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a:t>
            </a:r>
          </a:p>
          <a:p>
            <a:pPr algn="just"/>
            <a:r>
              <a:rPr lang="bg-BG" sz="2100" dirty="0">
                <a:latin typeface="Calibri" panose="020F0502020204030204" pitchFamily="34" charset="0"/>
                <a:ea typeface="Calibri" panose="020F0502020204030204" pitchFamily="34" charset="0"/>
                <a:cs typeface="Calibri" panose="020F0502020204030204" pitchFamily="34" charset="0"/>
              </a:rPr>
              <a:t>	-НАХД – </a:t>
            </a:r>
            <a:r>
              <a:rPr lang="bg-BG" sz="2100" b="1" dirty="0">
                <a:latin typeface="Calibri" panose="020F0502020204030204" pitchFamily="34" charset="0"/>
                <a:ea typeface="Calibri" panose="020F0502020204030204" pitchFamily="34" charset="0"/>
                <a:cs typeface="Calibri" panose="020F0502020204030204" pitchFamily="34" charset="0"/>
              </a:rPr>
              <a:t>242</a:t>
            </a:r>
            <a:r>
              <a:rPr lang="bg-BG" sz="2100" dirty="0">
                <a:latin typeface="Calibri" panose="020F0502020204030204" pitchFamily="34" charset="0"/>
                <a:ea typeface="Calibri" panose="020F0502020204030204" pitchFamily="34" charset="0"/>
                <a:cs typeface="Calibri" panose="020F0502020204030204" pitchFamily="34" charset="0"/>
              </a:rPr>
              <a:t> бр. със 30 бр. повече от 2024</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a:t>
            </a:r>
          </a:p>
          <a:p>
            <a:pPr algn="just"/>
            <a:r>
              <a:rPr lang="bg-BG" sz="2100" dirty="0">
                <a:latin typeface="Calibri" panose="020F0502020204030204" pitchFamily="34" charset="0"/>
                <a:ea typeface="Calibri" panose="020F0502020204030204" pitchFamily="34" charset="0"/>
                <a:cs typeface="Calibri" panose="020F0502020204030204" pitchFamily="34" charset="0"/>
              </a:rPr>
              <a:t>	За отчетния период общия брой заседания е </a:t>
            </a:r>
            <a:r>
              <a:rPr lang="bg-BG" sz="2100" b="1" dirty="0">
                <a:latin typeface="Calibri" panose="020F0502020204030204" pitchFamily="34" charset="0"/>
                <a:ea typeface="Calibri" panose="020F0502020204030204" pitchFamily="34" charset="0"/>
                <a:cs typeface="Calibri" panose="020F0502020204030204" pitchFamily="34" charset="0"/>
              </a:rPr>
              <a:t>2 4</a:t>
            </a:r>
            <a:r>
              <a:rPr lang="en-US" sz="2100" b="1" dirty="0">
                <a:latin typeface="Calibri" panose="020F0502020204030204" pitchFamily="34" charset="0"/>
                <a:ea typeface="Calibri" panose="020F0502020204030204" pitchFamily="34" charset="0"/>
                <a:cs typeface="Calibri" panose="020F0502020204030204" pitchFamily="34" charset="0"/>
              </a:rPr>
              <a:t>1</a:t>
            </a:r>
            <a:r>
              <a:rPr lang="bg-BG" sz="2100" b="1" dirty="0">
                <a:latin typeface="Calibri" panose="020F0502020204030204" pitchFamily="34" charset="0"/>
                <a:ea typeface="Calibri" panose="020F0502020204030204" pitchFamily="34" charset="0"/>
                <a:cs typeface="Calibri" panose="020F0502020204030204" pitchFamily="34" charset="0"/>
              </a:rPr>
              <a:t>4 </a:t>
            </a:r>
            <a:r>
              <a:rPr lang="bg-BG" sz="2100" dirty="0">
                <a:latin typeface="Calibri" panose="020F0502020204030204" pitchFamily="34" charset="0"/>
                <a:ea typeface="Calibri" panose="020F0502020204030204" pitchFamily="34" charset="0"/>
                <a:cs typeface="Calibri" panose="020F0502020204030204" pitchFamily="34" charset="0"/>
              </a:rPr>
              <a:t>с 2 по-малко от миналата година от тях  1 232 бр. по наказателни дела с 27 повече от миналата година и  1 182  бр. заседания по граждански дела с 29 по-малко от 2024</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a:t>
            </a:r>
          </a:p>
        </p:txBody>
      </p:sp>
    </p:spTree>
    <p:extLst>
      <p:ext uri="{BB962C8B-B14F-4D97-AF65-F5344CB8AC3E}">
        <p14:creationId xmlns:p14="http://schemas.microsoft.com/office/powerpoint/2010/main" val="711883784"/>
      </p:ext>
    </p:extLst>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92696"/>
            <a:ext cx="8229600" cy="648072"/>
          </a:xfrm>
        </p:spPr>
        <p:txBody>
          <a:bodyPr>
            <a:normAutofit fontScale="90000"/>
          </a:bodyPr>
          <a:lstStyle/>
          <a:p>
            <a:r>
              <a:rPr lang="bg-BG" dirty="0">
                <a:latin typeface="Calibri" panose="020F0502020204030204" pitchFamily="34" charset="0"/>
                <a:ea typeface="Calibri" panose="020F0502020204030204" pitchFamily="34" charset="0"/>
                <a:cs typeface="Calibri" panose="020F0502020204030204" pitchFamily="34" charset="0"/>
              </a:rPr>
              <a:t>Приключили дела – 2024 г., 2025 г.</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825083594"/>
              </p:ext>
            </p:extLst>
          </p:nvPr>
        </p:nvGraphicFramePr>
        <p:xfrm>
          <a:off x="457200" y="1412776"/>
          <a:ext cx="8229600" cy="494503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076987782"/>
      </p:ext>
    </p:extLst>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9431" y="651321"/>
            <a:ext cx="8529871" cy="648072"/>
          </a:xfrm>
        </p:spPr>
        <p:txBody>
          <a:bodyPr>
            <a:normAutofit/>
          </a:bodyPr>
          <a:lstStyle/>
          <a:p>
            <a:pPr algn="ctr"/>
            <a:r>
              <a:rPr lang="bg-BG" sz="3200" b="1" dirty="0">
                <a:latin typeface="Calibri" panose="020F0502020204030204" pitchFamily="34" charset="0"/>
                <a:ea typeface="Calibri" panose="020F0502020204030204" pitchFamily="34" charset="0"/>
                <a:cs typeface="Calibri" panose="020F0502020204030204" pitchFamily="34" charset="0"/>
              </a:rPr>
              <a:t>ГРАЖДАНСКО ОТДЕЛЕНИЕ</a:t>
            </a:r>
          </a:p>
        </p:txBody>
      </p:sp>
      <p:sp>
        <p:nvSpPr>
          <p:cNvPr id="3" name="Content Placeholder 2"/>
          <p:cNvSpPr>
            <a:spLocks noGrp="1"/>
          </p:cNvSpPr>
          <p:nvPr>
            <p:ph idx="1"/>
          </p:nvPr>
        </p:nvSpPr>
        <p:spPr>
          <a:xfrm>
            <a:off x="188342" y="1675983"/>
            <a:ext cx="8640960" cy="1037524"/>
          </a:xfrm>
        </p:spPr>
        <p:txBody>
          <a:bodyPr>
            <a:normAutofit/>
          </a:bodyPr>
          <a:lstStyle/>
          <a:p>
            <a:pPr marL="109728" indent="0" algn="ctr">
              <a:buNone/>
            </a:pPr>
            <a:r>
              <a:rPr lang="bg-BG" sz="2400" b="1" dirty="0">
                <a:latin typeface="Calibri" panose="020F0502020204030204" pitchFamily="34" charset="0"/>
                <a:ea typeface="Calibri" panose="020F0502020204030204" pitchFamily="34" charset="0"/>
                <a:cs typeface="Calibri" panose="020F0502020204030204" pitchFamily="34" charset="0"/>
              </a:rPr>
              <a:t>Брой дела за разглеждане , брой свършени дела, брой решени по същество дела и брой прекратени производства</a:t>
            </a:r>
          </a:p>
          <a:p>
            <a:pPr marL="109728" indent="0">
              <a:buNone/>
            </a:pPr>
            <a:endParaRPr lang="bg-BG" sz="2200" dirty="0">
              <a:latin typeface="Calibri" panose="020F0502020204030204" pitchFamily="34" charset="0"/>
              <a:ea typeface="Calibri" panose="020F0502020204030204" pitchFamily="34" charset="0"/>
              <a:cs typeface="Calibri" panose="020F0502020204030204" pitchFamily="34" charset="0"/>
            </a:endParaRPr>
          </a:p>
        </p:txBody>
      </p:sp>
      <p:graphicFrame>
        <p:nvGraphicFramePr>
          <p:cNvPr id="7" name="Table 6"/>
          <p:cNvGraphicFramePr>
            <a:graphicFrameLocks noGrp="1"/>
          </p:cNvGraphicFramePr>
          <p:nvPr>
            <p:extLst>
              <p:ext uri="{D42A27DB-BD31-4B8C-83A1-F6EECF244321}">
                <p14:modId xmlns:p14="http://schemas.microsoft.com/office/powerpoint/2010/main" val="1547045404"/>
              </p:ext>
            </p:extLst>
          </p:nvPr>
        </p:nvGraphicFramePr>
        <p:xfrm>
          <a:off x="299431" y="3466687"/>
          <a:ext cx="8568954" cy="2842633"/>
        </p:xfrm>
        <a:graphic>
          <a:graphicData uri="http://schemas.openxmlformats.org/drawingml/2006/table">
            <a:tbl>
              <a:tblPr firstRow="1" bandRow="1">
                <a:tableStyleId>{21E4AEA4-8DFA-4A89-87EB-49C32662AFE0}</a:tableStyleId>
              </a:tblPr>
              <a:tblGrid>
                <a:gridCol w="1008114">
                  <a:extLst>
                    <a:ext uri="{9D8B030D-6E8A-4147-A177-3AD203B41FA5}">
                      <a16:colId xmlns:a16="http://schemas.microsoft.com/office/drawing/2014/main" xmlns="" val="20000"/>
                    </a:ext>
                  </a:extLst>
                </a:gridCol>
                <a:gridCol w="1368152">
                  <a:extLst>
                    <a:ext uri="{9D8B030D-6E8A-4147-A177-3AD203B41FA5}">
                      <a16:colId xmlns:a16="http://schemas.microsoft.com/office/drawing/2014/main" xmlns="" val="20001"/>
                    </a:ext>
                  </a:extLst>
                </a:gridCol>
                <a:gridCol w="1512168">
                  <a:extLst>
                    <a:ext uri="{9D8B030D-6E8A-4147-A177-3AD203B41FA5}">
                      <a16:colId xmlns:a16="http://schemas.microsoft.com/office/drawing/2014/main" xmlns="" val="20002"/>
                    </a:ext>
                  </a:extLst>
                </a:gridCol>
                <a:gridCol w="1440160">
                  <a:extLst>
                    <a:ext uri="{9D8B030D-6E8A-4147-A177-3AD203B41FA5}">
                      <a16:colId xmlns:a16="http://schemas.microsoft.com/office/drawing/2014/main" xmlns="" val="20003"/>
                    </a:ext>
                  </a:extLst>
                </a:gridCol>
                <a:gridCol w="1452161">
                  <a:extLst>
                    <a:ext uri="{9D8B030D-6E8A-4147-A177-3AD203B41FA5}">
                      <a16:colId xmlns:a16="http://schemas.microsoft.com/office/drawing/2014/main" xmlns="" val="20004"/>
                    </a:ext>
                  </a:extLst>
                </a:gridCol>
                <a:gridCol w="1788199">
                  <a:extLst>
                    <a:ext uri="{9D8B030D-6E8A-4147-A177-3AD203B41FA5}">
                      <a16:colId xmlns:a16="http://schemas.microsoft.com/office/drawing/2014/main" xmlns="" val="20005"/>
                    </a:ext>
                  </a:extLst>
                </a:gridCol>
              </a:tblGrid>
              <a:tr h="648073">
                <a:tc>
                  <a:txBody>
                    <a:bodyPr/>
                    <a:lstStyle/>
                    <a:p>
                      <a:pPr algn="l"/>
                      <a:r>
                        <a:rPr lang="bg-BG" sz="1800" dirty="0">
                          <a:latin typeface="Calibri" panose="020F0502020204030204" pitchFamily="34" charset="0"/>
                          <a:ea typeface="Calibri" panose="020F0502020204030204" pitchFamily="34" charset="0"/>
                          <a:cs typeface="Calibri" panose="020F0502020204030204" pitchFamily="34" charset="0"/>
                        </a:rPr>
                        <a:t>година</a:t>
                      </a:r>
                    </a:p>
                  </a:txBody>
                  <a:tcPr/>
                </a:tc>
                <a:tc>
                  <a:txBody>
                    <a:bodyPr/>
                    <a:lstStyle/>
                    <a:p>
                      <a:pPr algn="l"/>
                      <a:r>
                        <a:rPr lang="bg-BG" sz="1800" dirty="0">
                          <a:latin typeface="Calibri" panose="020F0502020204030204" pitchFamily="34" charset="0"/>
                          <a:ea typeface="Calibri" panose="020F0502020204030204" pitchFamily="34" charset="0"/>
                          <a:cs typeface="Calibri" panose="020F0502020204030204" pitchFamily="34" charset="0"/>
                        </a:rPr>
                        <a:t>Постъпили дела</a:t>
                      </a:r>
                    </a:p>
                  </a:txBody>
                  <a:tcPr/>
                </a:tc>
                <a:tc>
                  <a:txBody>
                    <a:bodyPr/>
                    <a:lstStyle/>
                    <a:p>
                      <a:pPr algn="l"/>
                      <a:r>
                        <a:rPr lang="bg-BG" sz="1800" dirty="0">
                          <a:latin typeface="Calibri" panose="020F0502020204030204" pitchFamily="34" charset="0"/>
                          <a:ea typeface="Calibri" panose="020F0502020204030204" pitchFamily="34" charset="0"/>
                          <a:cs typeface="Calibri" panose="020F0502020204030204" pitchFamily="34" charset="0"/>
                        </a:rPr>
                        <a:t>Дела за разглеждане</a:t>
                      </a:r>
                    </a:p>
                  </a:txBody>
                  <a:tcPr/>
                </a:tc>
                <a:tc>
                  <a:txBody>
                    <a:bodyPr/>
                    <a:lstStyle/>
                    <a:p>
                      <a:pPr algn="l"/>
                      <a:r>
                        <a:rPr lang="bg-BG" sz="1800" dirty="0" err="1">
                          <a:latin typeface="Calibri" panose="020F0502020204030204" pitchFamily="34" charset="0"/>
                          <a:ea typeface="Calibri" panose="020F0502020204030204" pitchFamily="34" charset="0"/>
                          <a:cs typeface="Calibri" panose="020F0502020204030204" pitchFamily="34" charset="0"/>
                        </a:rPr>
                        <a:t>Приклю-</a:t>
                      </a:r>
                      <a:endParaRPr lang="bg-BG" sz="1800" dirty="0">
                        <a:latin typeface="Calibri" panose="020F0502020204030204" pitchFamily="34" charset="0"/>
                        <a:ea typeface="Calibri" panose="020F0502020204030204" pitchFamily="34" charset="0"/>
                        <a:cs typeface="Calibri" panose="020F0502020204030204" pitchFamily="34" charset="0"/>
                      </a:endParaRPr>
                    </a:p>
                    <a:p>
                      <a:pPr algn="l"/>
                      <a:r>
                        <a:rPr lang="bg-BG" sz="1800" dirty="0" err="1">
                          <a:latin typeface="Calibri" panose="020F0502020204030204" pitchFamily="34" charset="0"/>
                          <a:ea typeface="Calibri" panose="020F0502020204030204" pitchFamily="34" charset="0"/>
                          <a:cs typeface="Calibri" panose="020F0502020204030204" pitchFamily="34" charset="0"/>
                        </a:rPr>
                        <a:t>чили</a:t>
                      </a:r>
                      <a:endParaRPr lang="bg-BG" sz="1800" dirty="0">
                        <a:latin typeface="Calibri" panose="020F0502020204030204" pitchFamily="34" charset="0"/>
                        <a:ea typeface="Calibri" panose="020F0502020204030204" pitchFamily="34" charset="0"/>
                        <a:cs typeface="Calibri" panose="020F0502020204030204" pitchFamily="34" charset="0"/>
                      </a:endParaRPr>
                    </a:p>
                  </a:txBody>
                  <a:tcPr/>
                </a:tc>
                <a:tc>
                  <a:txBody>
                    <a:bodyPr/>
                    <a:lstStyle/>
                    <a:p>
                      <a:pPr algn="l"/>
                      <a:r>
                        <a:rPr lang="bg-BG" sz="1800" dirty="0">
                          <a:latin typeface="Calibri" panose="020F0502020204030204" pitchFamily="34" charset="0"/>
                          <a:ea typeface="Calibri" panose="020F0502020204030204" pitchFamily="34" charset="0"/>
                          <a:cs typeface="Calibri" panose="020F0502020204030204" pitchFamily="34" charset="0"/>
                        </a:rPr>
                        <a:t>Със съд. акт по същество</a:t>
                      </a:r>
                    </a:p>
                  </a:txBody>
                  <a:tcPr/>
                </a:tc>
                <a:tc>
                  <a:txBody>
                    <a:bodyPr/>
                    <a:lstStyle/>
                    <a:p>
                      <a:pPr algn="l"/>
                      <a:r>
                        <a:rPr lang="bg-BG" sz="1800" dirty="0">
                          <a:latin typeface="Calibri" panose="020F0502020204030204" pitchFamily="34" charset="0"/>
                          <a:ea typeface="Calibri" panose="020F0502020204030204" pitchFamily="34" charset="0"/>
                          <a:cs typeface="Calibri" panose="020F0502020204030204" pitchFamily="34" charset="0"/>
                        </a:rPr>
                        <a:t>прекратени</a:t>
                      </a:r>
                    </a:p>
                  </a:txBody>
                  <a:tcPr/>
                </a:tc>
                <a:extLst>
                  <a:ext uri="{0D108BD9-81ED-4DB2-BD59-A6C34878D82A}">
                    <a16:rowId xmlns:a16="http://schemas.microsoft.com/office/drawing/2014/main" xmlns="" val="10000"/>
                  </a:ext>
                </a:extLst>
              </a:tr>
              <a:tr h="661908">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2025</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4 280 </a:t>
                      </a:r>
                    </a:p>
                    <a:p>
                      <a:pPr algn="ctr"/>
                      <a:r>
                        <a:rPr lang="bg-BG" sz="2000" dirty="0">
                          <a:latin typeface="Calibri" panose="020F0502020204030204" pitchFamily="34" charset="0"/>
                          <a:ea typeface="Calibri" panose="020F0502020204030204" pitchFamily="34" charset="0"/>
                          <a:cs typeface="Calibri" panose="020F0502020204030204" pitchFamily="34" charset="0"/>
                        </a:rPr>
                        <a:t>+22%</a:t>
                      </a:r>
                    </a:p>
                    <a:p>
                      <a:pPr algn="ctr"/>
                      <a:endParaRPr lang="bg-BG" sz="2000" dirty="0">
                        <a:latin typeface="Calibri" panose="020F0502020204030204" pitchFamily="34" charset="0"/>
                        <a:ea typeface="Calibri" panose="020F0502020204030204" pitchFamily="34" charset="0"/>
                        <a:cs typeface="Calibri" panose="020F0502020204030204" pitchFamily="34" charset="0"/>
                      </a:endParaRP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4 677</a:t>
                      </a:r>
                    </a:p>
                    <a:p>
                      <a:pPr algn="ctr"/>
                      <a:r>
                        <a:rPr lang="bg-BG" sz="2000" dirty="0">
                          <a:latin typeface="Calibri" panose="020F0502020204030204" pitchFamily="34" charset="0"/>
                          <a:ea typeface="Calibri" panose="020F0502020204030204" pitchFamily="34" charset="0"/>
                          <a:cs typeface="Calibri" panose="020F0502020204030204" pitchFamily="34" charset="0"/>
                        </a:rPr>
                        <a:t> +22%</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4 210</a:t>
                      </a:r>
                    </a:p>
                    <a:p>
                      <a:pPr algn="ctr"/>
                      <a:r>
                        <a:rPr lang="bg-BG" sz="2000" dirty="0">
                          <a:latin typeface="Calibri" panose="020F0502020204030204" pitchFamily="34" charset="0"/>
                          <a:ea typeface="Calibri" panose="020F0502020204030204" pitchFamily="34" charset="0"/>
                          <a:cs typeface="Calibri" panose="020F0502020204030204" pitchFamily="34" charset="0"/>
                        </a:rPr>
                        <a:t> +28%</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3 656 </a:t>
                      </a:r>
                    </a:p>
                    <a:p>
                      <a:pPr algn="ctr"/>
                      <a:r>
                        <a:rPr lang="bg-BG" sz="2000" dirty="0">
                          <a:latin typeface="Calibri" panose="020F0502020204030204" pitchFamily="34" charset="0"/>
                          <a:ea typeface="Calibri" panose="020F0502020204030204" pitchFamily="34" charset="0"/>
                          <a:cs typeface="Calibri" panose="020F0502020204030204" pitchFamily="34" charset="0"/>
                        </a:rPr>
                        <a:t>+39%</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554</a:t>
                      </a:r>
                    </a:p>
                    <a:p>
                      <a:pPr algn="ctr"/>
                      <a:r>
                        <a:rPr lang="bg-BG" sz="2000" dirty="0">
                          <a:latin typeface="Calibri" panose="020F0502020204030204" pitchFamily="34" charset="0"/>
                          <a:ea typeface="Calibri" panose="020F0502020204030204" pitchFamily="34" charset="0"/>
                          <a:cs typeface="Calibri" panose="020F0502020204030204" pitchFamily="34" charset="0"/>
                        </a:rPr>
                        <a:t>-20%</a:t>
                      </a:r>
                    </a:p>
                  </a:txBody>
                  <a:tcPr/>
                </a:tc>
                <a:extLst>
                  <a:ext uri="{0D108BD9-81ED-4DB2-BD59-A6C34878D82A}">
                    <a16:rowId xmlns:a16="http://schemas.microsoft.com/office/drawing/2014/main" xmlns="" val="10001"/>
                  </a:ext>
                </a:extLst>
              </a:tr>
              <a:tr h="336424">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2024</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3 366</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3 683</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3 286</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2 623</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663</a:t>
                      </a:r>
                    </a:p>
                  </a:txBody>
                  <a:tcPr/>
                </a:tc>
                <a:extLst>
                  <a:ext uri="{0D108BD9-81ED-4DB2-BD59-A6C34878D82A}">
                    <a16:rowId xmlns:a16="http://schemas.microsoft.com/office/drawing/2014/main" xmlns="" val="10002"/>
                  </a:ext>
                </a:extLst>
              </a:tr>
              <a:tr h="336424">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2023</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2 935</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3 238</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2 921</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2 409</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512</a:t>
                      </a:r>
                    </a:p>
                  </a:txBody>
                  <a:tcPr/>
                </a:tc>
                <a:extLst>
                  <a:ext uri="{0D108BD9-81ED-4DB2-BD59-A6C34878D82A}">
                    <a16:rowId xmlns:a16="http://schemas.microsoft.com/office/drawing/2014/main" xmlns="" val="10003"/>
                  </a:ext>
                </a:extLst>
              </a:tr>
              <a:tr h="336424">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2022 </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2 774</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3 196</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2 893</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2 386</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507</a:t>
                      </a:r>
                    </a:p>
                  </a:txBody>
                  <a:tcPr/>
                </a:tc>
                <a:extLst>
                  <a:ext uri="{0D108BD9-81ED-4DB2-BD59-A6C34878D82A}">
                    <a16:rowId xmlns:a16="http://schemas.microsoft.com/office/drawing/2014/main" xmlns="" val="10004"/>
                  </a:ext>
                </a:extLst>
              </a:tr>
            </a:tbl>
          </a:graphicData>
        </a:graphic>
      </p:graphicFrame>
      <p:sp>
        <p:nvSpPr>
          <p:cNvPr id="8" name="Rectangle 7"/>
          <p:cNvSpPr/>
          <p:nvPr/>
        </p:nvSpPr>
        <p:spPr>
          <a:xfrm>
            <a:off x="251520" y="4725144"/>
            <a:ext cx="8640960" cy="415498"/>
          </a:xfrm>
          <a:prstGeom prst="rect">
            <a:avLst/>
          </a:prstGeom>
        </p:spPr>
        <p:txBody>
          <a:bodyPr wrap="square">
            <a:spAutoFit/>
          </a:bodyPr>
          <a:lstStyle/>
          <a:p>
            <a:pPr algn="just"/>
            <a:r>
              <a:rPr lang="bg-BG" sz="2100" dirty="0">
                <a:latin typeface="Calibri" panose="020F0502020204030204" pitchFamily="34" charset="0"/>
                <a:ea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val="3896000279"/>
      </p:ext>
    </p:extLst>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88640"/>
            <a:ext cx="8229600" cy="845840"/>
          </a:xfrm>
        </p:spPr>
        <p:txBody>
          <a:bodyPr/>
          <a:lstStyle/>
          <a:p>
            <a:pPr algn="ctr"/>
            <a:endParaRPr lang="bg-BG"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672372798"/>
              </p:ext>
            </p:extLst>
          </p:nvPr>
        </p:nvGraphicFramePr>
        <p:xfrm>
          <a:off x="899592" y="3356992"/>
          <a:ext cx="7200800" cy="3096344"/>
        </p:xfrm>
        <a:graphic>
          <a:graphicData uri="http://schemas.openxmlformats.org/drawingml/2006/chart">
            <c:chart xmlns:c="http://schemas.openxmlformats.org/drawingml/2006/chart" xmlns:r="http://schemas.openxmlformats.org/officeDocument/2006/relationships" r:id="rId2"/>
          </a:graphicData>
        </a:graphic>
      </p:graphicFrame>
      <p:sp>
        <p:nvSpPr>
          <p:cNvPr id="3" name="Rectangle 2"/>
          <p:cNvSpPr/>
          <p:nvPr/>
        </p:nvSpPr>
        <p:spPr>
          <a:xfrm>
            <a:off x="323528" y="980728"/>
            <a:ext cx="8640960" cy="2031325"/>
          </a:xfrm>
          <a:prstGeom prst="rect">
            <a:avLst/>
          </a:prstGeom>
        </p:spPr>
        <p:txBody>
          <a:bodyPr wrap="square">
            <a:spAutoFit/>
          </a:bodyPr>
          <a:lstStyle/>
          <a:p>
            <a:pPr algn="just"/>
            <a:r>
              <a:rPr lang="bg-BG" sz="20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От общо свършените </a:t>
            </a:r>
            <a:r>
              <a:rPr lang="bg-BG" sz="2100" b="1" dirty="0">
                <a:latin typeface="Calibri" panose="020F0502020204030204" pitchFamily="34" charset="0"/>
                <a:ea typeface="Calibri" panose="020F0502020204030204" pitchFamily="34" charset="0"/>
                <a:cs typeface="Calibri" panose="020F0502020204030204" pitchFamily="34" charset="0"/>
              </a:rPr>
              <a:t>4 210</a:t>
            </a:r>
            <a:r>
              <a:rPr lang="bg-BG" sz="2100" dirty="0">
                <a:latin typeface="Calibri" panose="020F0502020204030204" pitchFamily="34" charset="0"/>
                <a:ea typeface="Calibri" panose="020F0502020204030204" pitchFamily="34" charset="0"/>
                <a:cs typeface="Calibri" panose="020F0502020204030204" pitchFamily="34" charset="0"/>
              </a:rPr>
              <a:t> граждански дела, </a:t>
            </a:r>
            <a:r>
              <a:rPr lang="bg-BG" sz="2100" b="1" dirty="0">
                <a:latin typeface="Calibri" panose="020F0502020204030204" pitchFamily="34" charset="0"/>
                <a:ea typeface="Calibri" panose="020F0502020204030204" pitchFamily="34" charset="0"/>
                <a:cs typeface="Calibri" panose="020F0502020204030204" pitchFamily="34" charset="0"/>
              </a:rPr>
              <a:t>554 </a:t>
            </a:r>
            <a:r>
              <a:rPr lang="bg-BG" sz="2100" dirty="0">
                <a:latin typeface="Calibri" panose="020F0502020204030204" pitchFamily="34" charset="0"/>
                <a:ea typeface="Calibri" panose="020F0502020204030204" pitchFamily="34" charset="0"/>
                <a:cs typeface="Calibri" panose="020F0502020204030204" pitchFamily="34" charset="0"/>
              </a:rPr>
              <a:t>са прекратени /със 109 по-малко от 2024</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а </a:t>
            </a:r>
            <a:r>
              <a:rPr lang="bg-BG" sz="2100" b="1" dirty="0">
                <a:latin typeface="Calibri" panose="020F0502020204030204" pitchFamily="34" charset="0"/>
                <a:ea typeface="Calibri" panose="020F0502020204030204" pitchFamily="34" charset="0"/>
                <a:cs typeface="Calibri" panose="020F0502020204030204" pitchFamily="34" charset="0"/>
              </a:rPr>
              <a:t>3 656</a:t>
            </a:r>
            <a:r>
              <a:rPr lang="bg-BG" sz="2100" dirty="0">
                <a:latin typeface="Calibri" panose="020F0502020204030204" pitchFamily="34" charset="0"/>
                <a:ea typeface="Calibri" panose="020F0502020204030204" pitchFamily="34" charset="0"/>
                <a:cs typeface="Calibri" panose="020F0502020204030204" pitchFamily="34" charset="0"/>
              </a:rPr>
              <a:t> бр. дела са приключили със съдебен акт по същество/ с 1033 бр. повече от 2024</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a:t>
            </a:r>
          </a:p>
          <a:p>
            <a:pPr algn="just"/>
            <a:r>
              <a:rPr lang="bg-BG" sz="2100" dirty="0">
                <a:latin typeface="Calibri" panose="020F0502020204030204" pitchFamily="34" charset="0"/>
                <a:ea typeface="Calibri" panose="020F0502020204030204" pitchFamily="34" charset="0"/>
                <a:cs typeface="Calibri" panose="020F0502020204030204" pitchFamily="34" charset="0"/>
              </a:rPr>
              <a:t>	В срок до три месеца са приключили </a:t>
            </a:r>
            <a:r>
              <a:rPr lang="bg-BG" sz="2100" b="1" dirty="0">
                <a:latin typeface="Calibri" panose="020F0502020204030204" pitchFamily="34" charset="0"/>
                <a:ea typeface="Calibri" panose="020F0502020204030204" pitchFamily="34" charset="0"/>
                <a:cs typeface="Calibri" panose="020F0502020204030204" pitchFamily="34" charset="0"/>
              </a:rPr>
              <a:t>94%</a:t>
            </a:r>
            <a:r>
              <a:rPr lang="bg-BG" sz="2100" dirty="0">
                <a:latin typeface="Calibri" panose="020F0502020204030204" pitchFamily="34" charset="0"/>
                <a:ea typeface="Calibri" panose="020F0502020204030204" pitchFamily="34" charset="0"/>
                <a:cs typeface="Calibri" panose="020F0502020204030204" pitchFamily="34" charset="0"/>
              </a:rPr>
              <a:t> от делата. </a:t>
            </a:r>
          </a:p>
          <a:p>
            <a:pPr algn="just"/>
            <a:r>
              <a:rPr lang="bg-BG" sz="2100" dirty="0">
                <a:latin typeface="Calibri" panose="020F0502020204030204" pitchFamily="34" charset="0"/>
                <a:ea typeface="Calibri" panose="020F0502020204030204" pitchFamily="34" charset="0"/>
                <a:cs typeface="Calibri" panose="020F0502020204030204" pitchFamily="34" charset="0"/>
              </a:rPr>
              <a:t>	За същия период през 2024</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в срок до три месеца са приключили също </a:t>
            </a:r>
            <a:r>
              <a:rPr lang="bg-BG" sz="2100" b="1" dirty="0">
                <a:latin typeface="Calibri" panose="020F0502020204030204" pitchFamily="34" charset="0"/>
                <a:ea typeface="Calibri" panose="020F0502020204030204" pitchFamily="34" charset="0"/>
                <a:cs typeface="Calibri" panose="020F0502020204030204" pitchFamily="34" charset="0"/>
              </a:rPr>
              <a:t>93%</a:t>
            </a:r>
            <a:r>
              <a:rPr lang="bg-BG" sz="2100" dirty="0">
                <a:latin typeface="Calibri" panose="020F0502020204030204" pitchFamily="34" charset="0"/>
                <a:ea typeface="Calibri" panose="020F0502020204030204" pitchFamily="34" charset="0"/>
                <a:cs typeface="Calibri" panose="020F0502020204030204" pitchFamily="34" charset="0"/>
              </a:rPr>
              <a:t> от делата.</a:t>
            </a:r>
          </a:p>
        </p:txBody>
      </p:sp>
    </p:spTree>
    <p:extLst>
      <p:ext uri="{BB962C8B-B14F-4D97-AF65-F5344CB8AC3E}">
        <p14:creationId xmlns:p14="http://schemas.microsoft.com/office/powerpoint/2010/main" val="848159718"/>
      </p:ext>
    </p:extLst>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204" y="332656"/>
            <a:ext cx="8229600" cy="864096"/>
          </a:xfrm>
        </p:spPr>
        <p:txBody>
          <a:bodyPr>
            <a:normAutofit fontScale="90000"/>
          </a:bodyPr>
          <a:lstStyle/>
          <a:p>
            <a:pPr algn="ctr"/>
            <a:r>
              <a:rPr lang="bg-BG" sz="3200" b="1" dirty="0">
                <a:latin typeface="Calibri" panose="020F0502020204030204" pitchFamily="34" charset="0"/>
                <a:ea typeface="Calibri" panose="020F0502020204030204" pitchFamily="34" charset="0"/>
                <a:cs typeface="Calibri" panose="020F0502020204030204" pitchFamily="34" charset="0"/>
              </a:rPr>
              <a:t>ОБЖАЛВАНИ СЪДЕБНИ АКТОВЕ</a:t>
            </a:r>
            <a:br>
              <a:rPr lang="bg-BG" sz="3200" b="1" dirty="0">
                <a:latin typeface="Calibri" panose="020F0502020204030204" pitchFamily="34" charset="0"/>
                <a:ea typeface="Calibri" panose="020F0502020204030204" pitchFamily="34" charset="0"/>
                <a:cs typeface="Calibri" panose="020F0502020204030204" pitchFamily="34" charset="0"/>
              </a:rPr>
            </a:br>
            <a:r>
              <a:rPr lang="bg-BG" sz="3200" b="1" dirty="0">
                <a:latin typeface="Calibri" panose="020F0502020204030204" pitchFamily="34" charset="0"/>
                <a:ea typeface="Calibri" panose="020F0502020204030204" pitchFamily="34" charset="0"/>
                <a:cs typeface="Calibri" panose="020F0502020204030204" pitchFamily="34" charset="0"/>
              </a:rPr>
              <a:t>ПО ГРАЖДАНСКИ ДЕЛА</a:t>
            </a:r>
          </a:p>
        </p:txBody>
      </p:sp>
      <p:sp>
        <p:nvSpPr>
          <p:cNvPr id="3" name="Rectangle 2"/>
          <p:cNvSpPr/>
          <p:nvPr/>
        </p:nvSpPr>
        <p:spPr>
          <a:xfrm>
            <a:off x="323528" y="1203395"/>
            <a:ext cx="8568952" cy="5632311"/>
          </a:xfrm>
          <a:prstGeom prst="rect">
            <a:avLst/>
          </a:prstGeom>
        </p:spPr>
        <p:txBody>
          <a:bodyPr wrap="square">
            <a:spAutoFit/>
          </a:bodyPr>
          <a:lstStyle/>
          <a:p>
            <a:pPr algn="just"/>
            <a:r>
              <a:rPr lang="bg-BG" sz="2000" b="1" dirty="0">
                <a:latin typeface="Calibri" panose="020F0502020204030204" pitchFamily="34" charset="0"/>
                <a:ea typeface="Calibri" panose="020F0502020204030204" pitchFamily="34" charset="0"/>
                <a:cs typeface="Calibri" panose="020F0502020204030204" pitchFamily="34" charset="0"/>
              </a:rPr>
              <a:t>	Обжалваните граждански</a:t>
            </a:r>
            <a:r>
              <a:rPr lang="bg-BG" sz="2000" dirty="0">
                <a:latin typeface="Calibri" panose="020F0502020204030204" pitchFamily="34" charset="0"/>
                <a:ea typeface="Calibri" panose="020F0502020204030204" pitchFamily="34" charset="0"/>
                <a:cs typeface="Calibri" panose="020F0502020204030204" pitchFamily="34" charset="0"/>
              </a:rPr>
              <a:t> </a:t>
            </a:r>
            <a:r>
              <a:rPr lang="bg-BG" sz="2000" b="1" dirty="0">
                <a:latin typeface="Calibri" panose="020F0502020204030204" pitchFamily="34" charset="0"/>
                <a:ea typeface="Calibri" panose="020F0502020204030204" pitchFamily="34" charset="0"/>
                <a:cs typeface="Calibri" panose="020F0502020204030204" pitchFamily="34" charset="0"/>
              </a:rPr>
              <a:t>дела</a:t>
            </a:r>
            <a:r>
              <a:rPr lang="bg-BG" sz="2000" dirty="0">
                <a:latin typeface="Calibri" panose="020F0502020204030204" pitchFamily="34" charset="0"/>
                <a:ea typeface="Calibri" panose="020F0502020204030204" pitchFamily="34" charset="0"/>
                <a:cs typeface="Calibri" panose="020F0502020204030204" pitchFamily="34" charset="0"/>
              </a:rPr>
              <a:t> за отчетния период са </a:t>
            </a:r>
            <a:r>
              <a:rPr lang="bg-BG" sz="2000" b="1" dirty="0">
                <a:latin typeface="Calibri" panose="020F0502020204030204" pitchFamily="34" charset="0"/>
                <a:ea typeface="Calibri" panose="020F0502020204030204" pitchFamily="34" charset="0"/>
                <a:cs typeface="Calibri" panose="020F0502020204030204" pitchFamily="34" charset="0"/>
              </a:rPr>
              <a:t>203</a:t>
            </a:r>
            <a:r>
              <a:rPr lang="bg-BG" sz="2000" dirty="0">
                <a:latin typeface="Calibri" panose="020F0502020204030204" pitchFamily="34" charset="0"/>
                <a:ea typeface="Calibri" panose="020F0502020204030204" pitchFamily="34" charset="0"/>
                <a:cs typeface="Calibri" panose="020F0502020204030204" pitchFamily="34" charset="0"/>
              </a:rPr>
              <a:t> бр. с 56 бр. повече от 2024</a:t>
            </a:r>
            <a:r>
              <a:rPr lang="en-US" sz="2000" dirty="0">
                <a:latin typeface="Calibri" panose="020F0502020204030204" pitchFamily="34" charset="0"/>
                <a:ea typeface="Calibri" panose="020F0502020204030204" pitchFamily="34" charset="0"/>
                <a:cs typeface="Calibri" panose="020F0502020204030204" pitchFamily="34" charset="0"/>
              </a:rPr>
              <a:t> </a:t>
            </a:r>
            <a:r>
              <a:rPr lang="bg-BG" sz="2000" dirty="0">
                <a:latin typeface="Calibri" panose="020F0502020204030204" pitchFamily="34" charset="0"/>
                <a:ea typeface="Calibri" panose="020F0502020204030204" pitchFamily="34" charset="0"/>
                <a:cs typeface="Calibri" panose="020F0502020204030204" pitchFamily="34" charset="0"/>
              </a:rPr>
              <a:t>г., с резултат от обжалването през 2025г. са се върнали </a:t>
            </a:r>
            <a:r>
              <a:rPr lang="bg-BG" sz="2000" b="1" dirty="0">
                <a:latin typeface="Calibri" panose="020F0502020204030204" pitchFamily="34" charset="0"/>
                <a:ea typeface="Calibri" panose="020F0502020204030204" pitchFamily="34" charset="0"/>
                <a:cs typeface="Calibri" panose="020F0502020204030204" pitchFamily="34" charset="0"/>
              </a:rPr>
              <a:t>87</a:t>
            </a:r>
            <a:r>
              <a:rPr lang="bg-BG" sz="2000" dirty="0">
                <a:latin typeface="Calibri" panose="020F0502020204030204" pitchFamily="34" charset="0"/>
                <a:ea typeface="Calibri" panose="020F0502020204030204" pitchFamily="34" charset="0"/>
                <a:cs typeface="Calibri" panose="020F0502020204030204" pitchFamily="34" charset="0"/>
              </a:rPr>
              <a:t> бр. решения и </a:t>
            </a:r>
            <a:r>
              <a:rPr lang="bg-BG" sz="2000" b="1" dirty="0">
                <a:latin typeface="Calibri" panose="020F0502020204030204" pitchFamily="34" charset="0"/>
                <a:ea typeface="Calibri" panose="020F0502020204030204" pitchFamily="34" charset="0"/>
                <a:cs typeface="Calibri" panose="020F0502020204030204" pitchFamily="34" charset="0"/>
              </a:rPr>
              <a:t>25</a:t>
            </a:r>
            <a:r>
              <a:rPr lang="bg-BG" sz="2000" dirty="0">
                <a:latin typeface="Calibri" panose="020F0502020204030204" pitchFamily="34" charset="0"/>
                <a:ea typeface="Calibri" panose="020F0502020204030204" pitchFamily="34" charset="0"/>
                <a:cs typeface="Calibri" panose="020F0502020204030204" pitchFamily="34" charset="0"/>
              </a:rPr>
              <a:t> бр. определения.</a:t>
            </a:r>
          </a:p>
          <a:p>
            <a:pPr algn="just"/>
            <a:r>
              <a:rPr lang="bg-BG" sz="2000" dirty="0">
                <a:latin typeface="Calibri" panose="020F0502020204030204" pitchFamily="34" charset="0"/>
                <a:ea typeface="Calibri" panose="020F0502020204030204" pitchFamily="34" charset="0"/>
                <a:cs typeface="Calibri" panose="020F0502020204030204" pitchFamily="34" charset="0"/>
              </a:rPr>
              <a:t>	От </a:t>
            </a:r>
            <a:r>
              <a:rPr lang="bg-BG" sz="2000" b="1" dirty="0">
                <a:latin typeface="Calibri" panose="020F0502020204030204" pitchFamily="34" charset="0"/>
                <a:ea typeface="Calibri" panose="020F0502020204030204" pitchFamily="34" charset="0"/>
                <a:cs typeface="Calibri" panose="020F0502020204030204" pitchFamily="34" charset="0"/>
              </a:rPr>
              <a:t>87</a:t>
            </a:r>
            <a:r>
              <a:rPr lang="bg-BG" sz="2000" dirty="0">
                <a:latin typeface="Calibri" panose="020F0502020204030204" pitchFamily="34" charset="0"/>
                <a:ea typeface="Calibri" panose="020F0502020204030204" pitchFamily="34" charset="0"/>
                <a:cs typeface="Calibri" panose="020F0502020204030204" pitchFamily="34" charset="0"/>
              </a:rPr>
              <a:t> бр. върнали се решения: </a:t>
            </a:r>
          </a:p>
          <a:p>
            <a:pPr algn="just"/>
            <a:r>
              <a:rPr lang="bg-BG" sz="2000" dirty="0">
                <a:latin typeface="Calibri" panose="020F0502020204030204" pitchFamily="34" charset="0"/>
                <a:ea typeface="Calibri" panose="020F0502020204030204" pitchFamily="34" charset="0"/>
                <a:cs typeface="Calibri" panose="020F0502020204030204" pitchFamily="34" charset="0"/>
              </a:rPr>
              <a:t>	- </a:t>
            </a:r>
            <a:r>
              <a:rPr lang="bg-BG" sz="2000" b="1" dirty="0">
                <a:latin typeface="Calibri" panose="020F0502020204030204" pitchFamily="34" charset="0"/>
                <a:ea typeface="Calibri" panose="020F0502020204030204" pitchFamily="34" charset="0"/>
                <a:cs typeface="Calibri" panose="020F0502020204030204" pitchFamily="34" charset="0"/>
              </a:rPr>
              <a:t>50</a:t>
            </a:r>
            <a:r>
              <a:rPr lang="bg-BG" sz="2000" dirty="0">
                <a:latin typeface="Calibri" panose="020F0502020204030204" pitchFamily="34" charset="0"/>
                <a:ea typeface="Calibri" panose="020F0502020204030204" pitchFamily="34" charset="0"/>
                <a:cs typeface="Calibri" panose="020F0502020204030204" pitchFamily="34" charset="0"/>
              </a:rPr>
              <a:t> бр. са изцяло потвърдени /</a:t>
            </a:r>
            <a:r>
              <a:rPr lang="bg-BG" sz="2000" dirty="0" err="1">
                <a:latin typeface="Calibri" panose="020F0502020204030204" pitchFamily="34" charset="0"/>
                <a:ea typeface="Calibri" panose="020F0502020204030204" pitchFamily="34" charset="0"/>
                <a:cs typeface="Calibri" panose="020F0502020204030204" pitchFamily="34" charset="0"/>
              </a:rPr>
              <a:t>инд</a:t>
            </a:r>
            <a:r>
              <a:rPr lang="bg-BG" sz="2000" dirty="0">
                <a:latin typeface="Calibri" panose="020F0502020204030204" pitchFamily="34" charset="0"/>
                <a:ea typeface="Calibri" panose="020F0502020204030204" pitchFamily="34" charset="0"/>
                <a:cs typeface="Calibri" panose="020F0502020204030204" pitchFamily="34" charset="0"/>
              </a:rPr>
              <a:t>.1-1/; </a:t>
            </a:r>
          </a:p>
          <a:p>
            <a:pPr algn="just"/>
            <a:r>
              <a:rPr lang="bg-BG" sz="2000" dirty="0">
                <a:latin typeface="Calibri" panose="020F0502020204030204" pitchFamily="34" charset="0"/>
                <a:ea typeface="Calibri" panose="020F0502020204030204" pitchFamily="34" charset="0"/>
                <a:cs typeface="Calibri" panose="020F0502020204030204" pitchFamily="34" charset="0"/>
              </a:rPr>
              <a:t>	- </a:t>
            </a:r>
            <a:r>
              <a:rPr lang="bg-BG" sz="2000" b="1" dirty="0">
                <a:latin typeface="Calibri" panose="020F0502020204030204" pitchFamily="34" charset="0"/>
                <a:ea typeface="Calibri" panose="020F0502020204030204" pitchFamily="34" charset="0"/>
                <a:cs typeface="Calibri" panose="020F0502020204030204" pitchFamily="34" charset="0"/>
              </a:rPr>
              <a:t>11</a:t>
            </a:r>
            <a:r>
              <a:rPr lang="bg-BG" sz="2000" dirty="0">
                <a:latin typeface="Calibri" panose="020F0502020204030204" pitchFamily="34" charset="0"/>
                <a:ea typeface="Calibri" panose="020F0502020204030204" pitchFamily="34" charset="0"/>
                <a:cs typeface="Calibri" panose="020F0502020204030204" pitchFamily="34" charset="0"/>
              </a:rPr>
              <a:t> бр. са изцяло отменени или, обезсилени от горната инстанция и постановен акт по същество /</a:t>
            </a:r>
            <a:r>
              <a:rPr lang="bg-BG" sz="2000" dirty="0" err="1">
                <a:latin typeface="Calibri" panose="020F0502020204030204" pitchFamily="34" charset="0"/>
                <a:ea typeface="Calibri" panose="020F0502020204030204" pitchFamily="34" charset="0"/>
                <a:cs typeface="Calibri" panose="020F0502020204030204" pitchFamily="34" charset="0"/>
              </a:rPr>
              <a:t>инд</a:t>
            </a:r>
            <a:r>
              <a:rPr lang="bg-BG" sz="2000" dirty="0">
                <a:latin typeface="Calibri" panose="020F0502020204030204" pitchFamily="34" charset="0"/>
                <a:ea typeface="Calibri" panose="020F0502020204030204" pitchFamily="34" charset="0"/>
                <a:cs typeface="Calibri" panose="020F0502020204030204" pitchFamily="34" charset="0"/>
              </a:rPr>
              <a:t>.1-3а/; </a:t>
            </a:r>
          </a:p>
          <a:p>
            <a:pPr algn="just"/>
            <a:r>
              <a:rPr lang="bg-BG" sz="2000" dirty="0">
                <a:latin typeface="Calibri" panose="020F0502020204030204" pitchFamily="34" charset="0"/>
                <a:ea typeface="Calibri" panose="020F0502020204030204" pitchFamily="34" charset="0"/>
                <a:cs typeface="Calibri" panose="020F0502020204030204" pitchFamily="34" charset="0"/>
              </a:rPr>
              <a:t>	- </a:t>
            </a:r>
            <a:r>
              <a:rPr lang="bg-BG" sz="2000" b="1" dirty="0">
                <a:latin typeface="Calibri" panose="020F0502020204030204" pitchFamily="34" charset="0"/>
                <a:ea typeface="Calibri" panose="020F0502020204030204" pitchFamily="34" charset="0"/>
                <a:cs typeface="Calibri" panose="020F0502020204030204" pitchFamily="34" charset="0"/>
              </a:rPr>
              <a:t>1</a:t>
            </a:r>
            <a:r>
              <a:rPr lang="bg-BG" sz="2000" dirty="0">
                <a:latin typeface="Calibri" panose="020F0502020204030204" pitchFamily="34" charset="0"/>
                <a:ea typeface="Calibri" panose="020F0502020204030204" pitchFamily="34" charset="0"/>
                <a:cs typeface="Calibri" panose="020F0502020204030204" pitchFamily="34" charset="0"/>
              </a:rPr>
              <a:t> бр.с индекс-1-3б – съд. акт, който е изцяло обезсилен, без значение дали делото е върнато за ново разглеждане или не е;</a:t>
            </a:r>
          </a:p>
          <a:p>
            <a:pPr algn="just"/>
            <a:r>
              <a:rPr lang="bg-BG" sz="2000" dirty="0">
                <a:latin typeface="Calibri" panose="020F0502020204030204" pitchFamily="34" charset="0"/>
                <a:ea typeface="Calibri" panose="020F0502020204030204" pitchFamily="34" charset="0"/>
                <a:cs typeface="Calibri" panose="020F0502020204030204" pitchFamily="34" charset="0"/>
              </a:rPr>
              <a:t>	- </a:t>
            </a:r>
            <a:r>
              <a:rPr lang="bg-BG" sz="2000" b="1" dirty="0">
                <a:latin typeface="Calibri" panose="020F0502020204030204" pitchFamily="34" charset="0"/>
                <a:ea typeface="Calibri" panose="020F0502020204030204" pitchFamily="34" charset="0"/>
                <a:cs typeface="Calibri" panose="020F0502020204030204" pitchFamily="34" charset="0"/>
              </a:rPr>
              <a:t>2</a:t>
            </a:r>
            <a:r>
              <a:rPr lang="bg-BG" sz="2000" dirty="0">
                <a:latin typeface="Calibri" panose="020F0502020204030204" pitchFamily="34" charset="0"/>
                <a:ea typeface="Calibri" panose="020F0502020204030204" pitchFamily="34" charset="0"/>
                <a:cs typeface="Calibri" panose="020F0502020204030204" pitchFamily="34" charset="0"/>
              </a:rPr>
              <a:t> бр. с индекс 1-3г – съд. акт, който е отменен в едната част и е обезсилен в другата част; </a:t>
            </a:r>
          </a:p>
          <a:p>
            <a:pPr algn="just"/>
            <a:r>
              <a:rPr lang="bg-BG" sz="2000" dirty="0">
                <a:latin typeface="Calibri" panose="020F0502020204030204" pitchFamily="34" charset="0"/>
                <a:ea typeface="Calibri" panose="020F0502020204030204" pitchFamily="34" charset="0"/>
                <a:cs typeface="Calibri" panose="020F0502020204030204" pitchFamily="34" charset="0"/>
              </a:rPr>
              <a:t>	- </a:t>
            </a:r>
            <a:r>
              <a:rPr lang="bg-BG" sz="2000" b="1" dirty="0">
                <a:latin typeface="Calibri" panose="020F0502020204030204" pitchFamily="34" charset="0"/>
                <a:ea typeface="Calibri" panose="020F0502020204030204" pitchFamily="34" charset="0"/>
                <a:cs typeface="Calibri" panose="020F0502020204030204" pitchFamily="34" charset="0"/>
              </a:rPr>
              <a:t>1</a:t>
            </a:r>
            <a:r>
              <a:rPr lang="bg-BG" sz="2000" dirty="0">
                <a:latin typeface="Calibri" panose="020F0502020204030204" pitchFamily="34" charset="0"/>
                <a:ea typeface="Calibri" panose="020F0502020204030204" pitchFamily="34" charset="0"/>
                <a:cs typeface="Calibri" panose="020F0502020204030204" pitchFamily="34" charset="0"/>
              </a:rPr>
              <a:t> бр.с индекс 1-4б – съд. акт, който е изцяло отменен или изцяло обезсилен поради отказ или оттегляне пред </a:t>
            </a:r>
            <a:r>
              <a:rPr lang="bg-BG" sz="2000" dirty="0" err="1">
                <a:latin typeface="Calibri" panose="020F0502020204030204" pitchFamily="34" charset="0"/>
                <a:ea typeface="Calibri" panose="020F0502020204030204" pitchFamily="34" charset="0"/>
                <a:cs typeface="Calibri" panose="020F0502020204030204" pitchFamily="34" charset="0"/>
              </a:rPr>
              <a:t>въззивна</a:t>
            </a:r>
            <a:r>
              <a:rPr lang="bg-BG" sz="2000" dirty="0">
                <a:latin typeface="Calibri" panose="020F0502020204030204" pitchFamily="34" charset="0"/>
                <a:ea typeface="Calibri" panose="020F0502020204030204" pitchFamily="34" charset="0"/>
                <a:cs typeface="Calibri" panose="020F0502020204030204" pitchFamily="34" charset="0"/>
              </a:rPr>
              <a:t> (касационна) инстанция на исковата молба или постигане на спогодба, </a:t>
            </a:r>
            <a:r>
              <a:rPr lang="bg-BG" sz="1900" dirty="0">
                <a:latin typeface="Calibri" panose="020F0502020204030204" pitchFamily="34" charset="0"/>
                <a:ea typeface="Calibri" panose="020F0502020204030204" pitchFamily="34" charset="0"/>
                <a:cs typeface="Calibri" panose="020F0502020204030204" pitchFamily="34" charset="0"/>
              </a:rPr>
              <a:t>евентуално споразумение след медиация пред </a:t>
            </a:r>
            <a:r>
              <a:rPr lang="bg-BG" sz="1900" dirty="0" err="1">
                <a:latin typeface="Calibri" panose="020F0502020204030204" pitchFamily="34" charset="0"/>
                <a:ea typeface="Calibri" panose="020F0502020204030204" pitchFamily="34" charset="0"/>
                <a:cs typeface="Calibri" panose="020F0502020204030204" pitchFamily="34" charset="0"/>
              </a:rPr>
              <a:t>въззивна</a:t>
            </a:r>
            <a:r>
              <a:rPr lang="bg-BG" sz="1900" dirty="0">
                <a:latin typeface="Calibri" panose="020F0502020204030204" pitchFamily="34" charset="0"/>
                <a:ea typeface="Calibri" panose="020F0502020204030204" pitchFamily="34" charset="0"/>
                <a:cs typeface="Calibri" panose="020F0502020204030204" pitchFamily="34" charset="0"/>
              </a:rPr>
              <a:t> (касационна) инстанция, или изтекъл </a:t>
            </a:r>
            <a:r>
              <a:rPr lang="bg-BG" sz="1900" dirty="0" err="1">
                <a:latin typeface="Calibri" panose="020F0502020204030204" pitchFamily="34" charset="0"/>
                <a:ea typeface="Calibri" panose="020F0502020204030204" pitchFamily="34" charset="0"/>
                <a:cs typeface="Calibri" panose="020F0502020204030204" pitchFamily="34" charset="0"/>
              </a:rPr>
              <a:t>правнорелевантен</a:t>
            </a:r>
            <a:r>
              <a:rPr lang="bg-BG" sz="1900" dirty="0">
                <a:latin typeface="Calibri" panose="020F0502020204030204" pitchFamily="34" charset="0"/>
                <a:ea typeface="Calibri" panose="020F0502020204030204" pitchFamily="34" charset="0"/>
                <a:cs typeface="Calibri" panose="020F0502020204030204" pitchFamily="34" charset="0"/>
              </a:rPr>
              <a:t> срок, който не е бил налице към момента на постановяване на </a:t>
            </a:r>
            <a:r>
              <a:rPr lang="bg-BG" sz="1900" dirty="0" err="1">
                <a:latin typeface="Calibri" panose="020F0502020204030204" pitchFamily="34" charset="0"/>
                <a:ea typeface="Calibri" panose="020F0502020204030204" pitchFamily="34" charset="0"/>
                <a:cs typeface="Calibri" panose="020F0502020204030204" pitchFamily="34" charset="0"/>
              </a:rPr>
              <a:t>първоинстанционното</a:t>
            </a:r>
            <a:r>
              <a:rPr lang="bg-BG" sz="1900" dirty="0">
                <a:latin typeface="Calibri" panose="020F0502020204030204" pitchFamily="34" charset="0"/>
                <a:ea typeface="Calibri" panose="020F0502020204030204" pitchFamily="34" charset="0"/>
                <a:cs typeface="Calibri" panose="020F0502020204030204" pitchFamily="34" charset="0"/>
              </a:rPr>
              <a:t> решение, включително и в др. подобни хипотези;</a:t>
            </a:r>
          </a:p>
        </p:txBody>
      </p:sp>
    </p:spTree>
    <p:extLst>
      <p:ext uri="{BB962C8B-B14F-4D97-AF65-F5344CB8AC3E}">
        <p14:creationId xmlns:p14="http://schemas.microsoft.com/office/powerpoint/2010/main" val="3995781752"/>
      </p:ext>
    </p:extLst>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7524" y="476672"/>
            <a:ext cx="8568952" cy="6463308"/>
          </a:xfrm>
          <a:prstGeom prst="rect">
            <a:avLst/>
          </a:prstGeom>
        </p:spPr>
        <p:txBody>
          <a:bodyPr wrap="square">
            <a:spAutoFit/>
          </a:bodyPr>
          <a:lstStyle/>
          <a:p>
            <a:pPr algn="just"/>
            <a:r>
              <a:rPr lang="ru-RU" sz="2000" dirty="0">
                <a:latin typeface="Calibri" panose="020F0502020204030204" pitchFamily="34" charset="0"/>
                <a:ea typeface="Calibri" panose="020F0502020204030204" pitchFamily="34" charset="0"/>
                <a:cs typeface="Calibri" panose="020F0502020204030204" pitchFamily="34" charset="0"/>
              </a:rPr>
              <a:t>	- </a:t>
            </a:r>
            <a:r>
              <a:rPr lang="ru-RU" sz="2000" b="1" dirty="0">
                <a:latin typeface="Calibri" panose="020F0502020204030204" pitchFamily="34" charset="0"/>
                <a:ea typeface="Calibri" panose="020F0502020204030204" pitchFamily="34" charset="0"/>
                <a:cs typeface="Calibri" panose="020F0502020204030204" pitchFamily="34" charset="0"/>
              </a:rPr>
              <a:t>18</a:t>
            </a:r>
            <a:r>
              <a:rPr lang="ru-RU" sz="2000" dirty="0">
                <a:latin typeface="Calibri" panose="020F0502020204030204" pitchFamily="34" charset="0"/>
                <a:ea typeface="Calibri" panose="020F0502020204030204" pitchFamily="34" charset="0"/>
                <a:cs typeface="Calibri" panose="020F0502020204030204" pitchFamily="34" charset="0"/>
              </a:rPr>
              <a:t> </a:t>
            </a:r>
            <a:r>
              <a:rPr lang="ru-RU" sz="2000" dirty="0" err="1">
                <a:latin typeface="Calibri" panose="020F0502020204030204" pitchFamily="34" charset="0"/>
                <a:ea typeface="Calibri" panose="020F0502020204030204" pitchFamily="34" charset="0"/>
                <a:cs typeface="Calibri" panose="020F0502020204030204" pitchFamily="34" charset="0"/>
              </a:rPr>
              <a:t>бр</a:t>
            </a:r>
            <a:r>
              <a:rPr lang="ru-RU" sz="2000" dirty="0">
                <a:latin typeface="Calibri" panose="020F0502020204030204" pitchFamily="34" charset="0"/>
                <a:ea typeface="Calibri" panose="020F0502020204030204" pitchFamily="34" charset="0"/>
                <a:cs typeface="Calibri" panose="020F0502020204030204" pitchFamily="34" charset="0"/>
              </a:rPr>
              <a:t>. – съд. акт, </a:t>
            </a:r>
            <a:r>
              <a:rPr lang="ru-RU" sz="2000" dirty="0" err="1">
                <a:latin typeface="Calibri" panose="020F0502020204030204" pitchFamily="34" charset="0"/>
                <a:ea typeface="Calibri" panose="020F0502020204030204" pitchFamily="34" charset="0"/>
                <a:cs typeface="Calibri" panose="020F0502020204030204" pitchFamily="34" charset="0"/>
              </a:rPr>
              <a:t>който</a:t>
            </a:r>
            <a:r>
              <a:rPr lang="ru-RU" sz="2000" dirty="0">
                <a:latin typeface="Calibri" panose="020F0502020204030204" pitchFamily="34" charset="0"/>
                <a:ea typeface="Calibri" panose="020F0502020204030204" pitchFamily="34" charset="0"/>
                <a:cs typeface="Calibri" panose="020F0502020204030204" pitchFamily="34" charset="0"/>
              </a:rPr>
              <a:t> не е </a:t>
            </a:r>
            <a:r>
              <a:rPr lang="ru-RU" sz="2000" dirty="0" err="1">
                <a:latin typeface="Calibri" panose="020F0502020204030204" pitchFamily="34" charset="0"/>
                <a:ea typeface="Calibri" panose="020F0502020204030204" pitchFamily="34" charset="0"/>
                <a:cs typeface="Calibri" panose="020F0502020204030204" pitchFamily="34" charset="0"/>
              </a:rPr>
              <a:t>обжалван</a:t>
            </a:r>
            <a:r>
              <a:rPr lang="ru-RU" sz="2000" dirty="0">
                <a:latin typeface="Calibri" panose="020F0502020204030204" pitchFamily="34" charset="0"/>
                <a:ea typeface="Calibri" panose="020F0502020204030204" pitchFamily="34" charset="0"/>
                <a:cs typeface="Calibri" panose="020F0502020204030204" pitchFamily="34" charset="0"/>
              </a:rPr>
              <a:t>, </a:t>
            </a:r>
            <a:r>
              <a:rPr lang="ru-RU" sz="2000" dirty="0" err="1">
                <a:latin typeface="Calibri" panose="020F0502020204030204" pitchFamily="34" charset="0"/>
                <a:ea typeface="Calibri" panose="020F0502020204030204" pitchFamily="34" charset="0"/>
                <a:cs typeface="Calibri" panose="020F0502020204030204" pitchFamily="34" charset="0"/>
              </a:rPr>
              <a:t>потвърден</a:t>
            </a:r>
            <a:r>
              <a:rPr lang="ru-RU" sz="2000" dirty="0">
                <a:latin typeface="Calibri" panose="020F0502020204030204" pitchFamily="34" charset="0"/>
                <a:ea typeface="Calibri" panose="020F0502020204030204" pitchFamily="34" charset="0"/>
                <a:cs typeface="Calibri" panose="020F0502020204030204" pitchFamily="34" charset="0"/>
              </a:rPr>
              <a:t> е или не е </a:t>
            </a:r>
            <a:r>
              <a:rPr lang="ru-RU" sz="2000" dirty="0" err="1">
                <a:latin typeface="Calibri" panose="020F0502020204030204" pitchFamily="34" charset="0"/>
                <a:ea typeface="Calibri" panose="020F0502020204030204" pitchFamily="34" charset="0"/>
                <a:cs typeface="Calibri" panose="020F0502020204030204" pitchFamily="34" charset="0"/>
              </a:rPr>
              <a:t>допуснат</a:t>
            </a:r>
            <a:r>
              <a:rPr lang="ru-RU" sz="2000" dirty="0">
                <a:latin typeface="Calibri" panose="020F0502020204030204" pitchFamily="34" charset="0"/>
                <a:ea typeface="Calibri" panose="020F0502020204030204" pitchFamily="34" charset="0"/>
                <a:cs typeface="Calibri" panose="020F0502020204030204" pitchFamily="34" charset="0"/>
              </a:rPr>
              <a:t> до </a:t>
            </a:r>
            <a:r>
              <a:rPr lang="ru-RU" sz="2000" dirty="0" err="1">
                <a:latin typeface="Calibri" panose="020F0502020204030204" pitchFamily="34" charset="0"/>
                <a:ea typeface="Calibri" panose="020F0502020204030204" pitchFamily="34" charset="0"/>
                <a:cs typeface="Calibri" panose="020F0502020204030204" pitchFamily="34" charset="0"/>
              </a:rPr>
              <a:t>касац</a:t>
            </a:r>
            <a:r>
              <a:rPr lang="ru-RU" sz="2000" dirty="0">
                <a:latin typeface="Calibri" panose="020F0502020204030204" pitchFamily="34" charset="0"/>
                <a:ea typeface="Calibri" panose="020F0502020204030204" pitchFamily="34" charset="0"/>
                <a:cs typeface="Calibri" panose="020F0502020204030204" pitchFamily="34" charset="0"/>
              </a:rPr>
              <a:t>. </a:t>
            </a:r>
            <a:r>
              <a:rPr lang="ru-RU" sz="2000" dirty="0" err="1">
                <a:latin typeface="Calibri" panose="020F0502020204030204" pitchFamily="34" charset="0"/>
                <a:ea typeface="Calibri" panose="020F0502020204030204" pitchFamily="34" charset="0"/>
                <a:cs typeface="Calibri" panose="020F0502020204030204" pitchFamily="34" charset="0"/>
              </a:rPr>
              <a:t>обжалване</a:t>
            </a:r>
            <a:r>
              <a:rPr lang="ru-RU" sz="2000" dirty="0">
                <a:latin typeface="Calibri" panose="020F0502020204030204" pitchFamily="34" charset="0"/>
                <a:ea typeface="Calibri" panose="020F0502020204030204" pitchFamily="34" charset="0"/>
                <a:cs typeface="Calibri" panose="020F0502020204030204" pitchFamily="34" charset="0"/>
              </a:rPr>
              <a:t> в </a:t>
            </a:r>
            <a:r>
              <a:rPr lang="ru-RU" sz="2000" dirty="0" err="1">
                <a:latin typeface="Calibri" panose="020F0502020204030204" pitchFamily="34" charset="0"/>
                <a:ea typeface="Calibri" panose="020F0502020204030204" pitchFamily="34" charset="0"/>
                <a:cs typeface="Calibri" panose="020F0502020204030204" pitchFamily="34" charset="0"/>
              </a:rPr>
              <a:t>едната</a:t>
            </a:r>
            <a:r>
              <a:rPr lang="ru-RU" sz="2000" dirty="0">
                <a:latin typeface="Calibri" panose="020F0502020204030204" pitchFamily="34" charset="0"/>
                <a:ea typeface="Calibri" panose="020F0502020204030204" pitchFamily="34" charset="0"/>
                <a:cs typeface="Calibri" panose="020F0502020204030204" pitchFamily="34" charset="0"/>
              </a:rPr>
              <a:t> част, а в </a:t>
            </a:r>
            <a:r>
              <a:rPr lang="ru-RU" sz="2000" dirty="0" err="1">
                <a:latin typeface="Calibri" panose="020F0502020204030204" pitchFamily="34" charset="0"/>
                <a:ea typeface="Calibri" panose="020F0502020204030204" pitchFamily="34" charset="0"/>
                <a:cs typeface="Calibri" panose="020F0502020204030204" pitchFamily="34" charset="0"/>
              </a:rPr>
              <a:t>другата</a:t>
            </a:r>
            <a:r>
              <a:rPr lang="ru-RU" sz="2000" dirty="0">
                <a:latin typeface="Calibri" panose="020F0502020204030204" pitchFamily="34" charset="0"/>
                <a:ea typeface="Calibri" panose="020F0502020204030204" pitchFamily="34" charset="0"/>
                <a:cs typeface="Calibri" panose="020F0502020204030204" pitchFamily="34" charset="0"/>
              </a:rPr>
              <a:t> част е отменен от </a:t>
            </a:r>
            <a:r>
              <a:rPr lang="ru-RU" sz="2000" dirty="0" err="1">
                <a:latin typeface="Calibri" panose="020F0502020204030204" pitchFamily="34" charset="0"/>
                <a:ea typeface="Calibri" panose="020F0502020204030204" pitchFamily="34" charset="0"/>
                <a:cs typeface="Calibri" panose="020F0502020204030204" pitchFamily="34" charset="0"/>
              </a:rPr>
              <a:t>по-горната</a:t>
            </a:r>
            <a:r>
              <a:rPr lang="ru-RU" sz="2000" dirty="0">
                <a:latin typeface="Calibri" panose="020F0502020204030204" pitchFamily="34" charset="0"/>
                <a:ea typeface="Calibri" panose="020F0502020204030204" pitchFamily="34" charset="0"/>
                <a:cs typeface="Calibri" panose="020F0502020204030204" pitchFamily="34" charset="0"/>
              </a:rPr>
              <a:t> инстанция и е </a:t>
            </a:r>
            <a:r>
              <a:rPr lang="ru-RU" sz="2000" dirty="0" err="1">
                <a:latin typeface="Calibri" panose="020F0502020204030204" pitchFamily="34" charset="0"/>
                <a:ea typeface="Calibri" panose="020F0502020204030204" pitchFamily="34" charset="0"/>
                <a:cs typeface="Calibri" panose="020F0502020204030204" pitchFamily="34" charset="0"/>
              </a:rPr>
              <a:t>постановен</a:t>
            </a:r>
            <a:r>
              <a:rPr lang="ru-RU" sz="2000" dirty="0">
                <a:latin typeface="Calibri" panose="020F0502020204030204" pitchFamily="34" charset="0"/>
                <a:ea typeface="Calibri" panose="020F0502020204030204" pitchFamily="34" charset="0"/>
                <a:cs typeface="Calibri" panose="020F0502020204030204" pitchFamily="34" charset="0"/>
              </a:rPr>
              <a:t> акт по </a:t>
            </a:r>
            <a:r>
              <a:rPr lang="ru-RU" sz="2000" dirty="0" err="1">
                <a:latin typeface="Calibri" panose="020F0502020204030204" pitchFamily="34" charset="0"/>
                <a:ea typeface="Calibri" panose="020F0502020204030204" pitchFamily="34" charset="0"/>
                <a:cs typeface="Calibri" panose="020F0502020204030204" pitchFamily="34" charset="0"/>
              </a:rPr>
              <a:t>същество</a:t>
            </a:r>
            <a:r>
              <a:rPr lang="ru-RU" sz="2000" dirty="0">
                <a:latin typeface="Calibri" panose="020F0502020204030204" pitchFamily="34" charset="0"/>
                <a:ea typeface="Calibri" panose="020F0502020204030204" pitchFamily="34" charset="0"/>
                <a:cs typeface="Calibri" panose="020F0502020204030204" pitchFamily="34" charset="0"/>
              </a:rPr>
              <a:t> или е отменен и </a:t>
            </a:r>
            <a:r>
              <a:rPr lang="ru-RU" sz="2000" dirty="0" err="1">
                <a:latin typeface="Calibri" panose="020F0502020204030204" pitchFamily="34" charset="0"/>
                <a:ea typeface="Calibri" panose="020F0502020204030204" pitchFamily="34" charset="0"/>
                <a:cs typeface="Calibri" panose="020F0502020204030204" pitchFamily="34" charset="0"/>
              </a:rPr>
              <a:t>делото</a:t>
            </a:r>
            <a:r>
              <a:rPr lang="ru-RU" sz="2000" dirty="0">
                <a:latin typeface="Calibri" panose="020F0502020204030204" pitchFamily="34" charset="0"/>
                <a:ea typeface="Calibri" panose="020F0502020204030204" pitchFamily="34" charset="0"/>
                <a:cs typeface="Calibri" panose="020F0502020204030204" pitchFamily="34" charset="0"/>
              </a:rPr>
              <a:t> е </a:t>
            </a:r>
            <a:r>
              <a:rPr lang="ru-RU" sz="2000" dirty="0" err="1">
                <a:latin typeface="Calibri" panose="020F0502020204030204" pitchFamily="34" charset="0"/>
                <a:ea typeface="Calibri" panose="020F0502020204030204" pitchFamily="34" charset="0"/>
                <a:cs typeface="Calibri" panose="020F0502020204030204" pitchFamily="34" charset="0"/>
              </a:rPr>
              <a:t>върнато</a:t>
            </a:r>
            <a:r>
              <a:rPr lang="ru-RU" sz="2000" dirty="0">
                <a:latin typeface="Calibri" panose="020F0502020204030204" pitchFamily="34" charset="0"/>
                <a:ea typeface="Calibri" panose="020F0502020204030204" pitchFamily="34" charset="0"/>
                <a:cs typeface="Calibri" panose="020F0502020204030204" pitchFamily="34" charset="0"/>
              </a:rPr>
              <a:t> за </a:t>
            </a:r>
            <a:r>
              <a:rPr lang="ru-RU" sz="2000" dirty="0" err="1">
                <a:latin typeface="Calibri" panose="020F0502020204030204" pitchFamily="34" charset="0"/>
                <a:ea typeface="Calibri" panose="020F0502020204030204" pitchFamily="34" charset="0"/>
                <a:cs typeface="Calibri" panose="020F0502020204030204" pitchFamily="34" charset="0"/>
              </a:rPr>
              <a:t>разглеждане</a:t>
            </a:r>
            <a:r>
              <a:rPr lang="ru-RU" sz="2000" dirty="0">
                <a:latin typeface="Calibri" panose="020F0502020204030204" pitchFamily="34" charset="0"/>
                <a:ea typeface="Calibri" panose="020F0502020204030204" pitchFamily="34" charset="0"/>
                <a:cs typeface="Calibri" panose="020F0502020204030204" pitchFamily="34" charset="0"/>
              </a:rPr>
              <a:t>/инд. 1-5а/;  </a:t>
            </a:r>
          </a:p>
          <a:p>
            <a:pPr algn="just"/>
            <a:r>
              <a:rPr lang="ru-RU" sz="2000" dirty="0">
                <a:latin typeface="Calibri" panose="020F0502020204030204" pitchFamily="34" charset="0"/>
                <a:ea typeface="Calibri" panose="020F0502020204030204" pitchFamily="34" charset="0"/>
                <a:cs typeface="Calibri" panose="020F0502020204030204" pitchFamily="34" charset="0"/>
              </a:rPr>
              <a:t>	- </a:t>
            </a:r>
            <a:r>
              <a:rPr lang="ru-RU" sz="2000" b="1" dirty="0">
                <a:latin typeface="Calibri" panose="020F0502020204030204" pitchFamily="34" charset="0"/>
                <a:ea typeface="Calibri" panose="020F0502020204030204" pitchFamily="34" charset="0"/>
                <a:cs typeface="Calibri" panose="020F0502020204030204" pitchFamily="34" charset="0"/>
              </a:rPr>
              <a:t>2</a:t>
            </a:r>
            <a:r>
              <a:rPr lang="ru-RU" sz="2000" dirty="0">
                <a:latin typeface="Calibri" panose="020F0502020204030204" pitchFamily="34" charset="0"/>
                <a:ea typeface="Calibri" panose="020F0502020204030204" pitchFamily="34" charset="0"/>
                <a:cs typeface="Calibri" panose="020F0502020204030204" pitchFamily="34" charset="0"/>
              </a:rPr>
              <a:t> </a:t>
            </a:r>
            <a:r>
              <a:rPr lang="ru-RU" sz="2000" dirty="0" err="1">
                <a:latin typeface="Calibri" panose="020F0502020204030204" pitchFamily="34" charset="0"/>
                <a:ea typeface="Calibri" panose="020F0502020204030204" pitchFamily="34" charset="0"/>
                <a:cs typeface="Calibri" panose="020F0502020204030204" pitchFamily="34" charset="0"/>
              </a:rPr>
              <a:t>бр</a:t>
            </a:r>
            <a:r>
              <a:rPr lang="ru-RU" sz="2000" dirty="0">
                <a:latin typeface="Calibri" panose="020F0502020204030204" pitchFamily="34" charset="0"/>
                <a:ea typeface="Calibri" panose="020F0502020204030204" pitchFamily="34" charset="0"/>
                <a:cs typeface="Calibri" panose="020F0502020204030204" pitchFamily="34" charset="0"/>
              </a:rPr>
              <a:t>. с индекс 1-5б – съд. акт, </a:t>
            </a:r>
            <a:r>
              <a:rPr lang="ru-RU" sz="2000" dirty="0" err="1">
                <a:latin typeface="Calibri" panose="020F0502020204030204" pitchFamily="34" charset="0"/>
                <a:ea typeface="Calibri" panose="020F0502020204030204" pitchFamily="34" charset="0"/>
                <a:cs typeface="Calibri" panose="020F0502020204030204" pitchFamily="34" charset="0"/>
              </a:rPr>
              <a:t>който</a:t>
            </a:r>
            <a:r>
              <a:rPr lang="ru-RU" sz="2000" dirty="0">
                <a:latin typeface="Calibri" panose="020F0502020204030204" pitchFamily="34" charset="0"/>
                <a:ea typeface="Calibri" panose="020F0502020204030204" pitchFamily="34" charset="0"/>
                <a:cs typeface="Calibri" panose="020F0502020204030204" pitchFamily="34" charset="0"/>
              </a:rPr>
              <a:t> не е </a:t>
            </a:r>
            <a:r>
              <a:rPr lang="ru-RU" sz="2000" dirty="0" err="1">
                <a:latin typeface="Calibri" panose="020F0502020204030204" pitchFamily="34" charset="0"/>
                <a:ea typeface="Calibri" panose="020F0502020204030204" pitchFamily="34" charset="0"/>
                <a:cs typeface="Calibri" panose="020F0502020204030204" pitchFamily="34" charset="0"/>
              </a:rPr>
              <a:t>обжалван</a:t>
            </a:r>
            <a:r>
              <a:rPr lang="ru-RU" sz="2000" dirty="0">
                <a:latin typeface="Calibri" panose="020F0502020204030204" pitchFamily="34" charset="0"/>
                <a:ea typeface="Calibri" panose="020F0502020204030204" pitchFamily="34" charset="0"/>
                <a:cs typeface="Calibri" panose="020F0502020204030204" pitchFamily="34" charset="0"/>
              </a:rPr>
              <a:t>, </a:t>
            </a:r>
            <a:r>
              <a:rPr lang="ru-RU" sz="2000" dirty="0" err="1">
                <a:latin typeface="Calibri" panose="020F0502020204030204" pitchFamily="34" charset="0"/>
                <a:ea typeface="Calibri" panose="020F0502020204030204" pitchFamily="34" charset="0"/>
                <a:cs typeface="Calibri" panose="020F0502020204030204" pitchFamily="34" charset="0"/>
              </a:rPr>
              <a:t>потвърден</a:t>
            </a:r>
            <a:r>
              <a:rPr lang="ru-RU" sz="2000" dirty="0">
                <a:latin typeface="Calibri" panose="020F0502020204030204" pitchFamily="34" charset="0"/>
                <a:ea typeface="Calibri" panose="020F0502020204030204" pitchFamily="34" charset="0"/>
                <a:cs typeface="Calibri" panose="020F0502020204030204" pitchFamily="34" charset="0"/>
              </a:rPr>
              <a:t> е или не е </a:t>
            </a:r>
            <a:r>
              <a:rPr lang="ru-RU" sz="2000" dirty="0" err="1">
                <a:latin typeface="Calibri" panose="020F0502020204030204" pitchFamily="34" charset="0"/>
                <a:ea typeface="Calibri" panose="020F0502020204030204" pitchFamily="34" charset="0"/>
                <a:cs typeface="Calibri" panose="020F0502020204030204" pitchFamily="34" charset="0"/>
              </a:rPr>
              <a:t>допуснат</a:t>
            </a:r>
            <a:r>
              <a:rPr lang="ru-RU" sz="2000" dirty="0">
                <a:latin typeface="Calibri" panose="020F0502020204030204" pitchFamily="34" charset="0"/>
                <a:ea typeface="Calibri" panose="020F0502020204030204" pitchFamily="34" charset="0"/>
                <a:cs typeface="Calibri" panose="020F0502020204030204" pitchFamily="34" charset="0"/>
              </a:rPr>
              <a:t> до </a:t>
            </a:r>
            <a:r>
              <a:rPr lang="ru-RU" sz="2000" dirty="0" err="1">
                <a:latin typeface="Calibri" panose="020F0502020204030204" pitchFamily="34" charset="0"/>
                <a:ea typeface="Calibri" panose="020F0502020204030204" pitchFamily="34" charset="0"/>
                <a:cs typeface="Calibri" panose="020F0502020204030204" pitchFamily="34" charset="0"/>
              </a:rPr>
              <a:t>касац</a:t>
            </a:r>
            <a:r>
              <a:rPr lang="bg-BG" sz="2000" dirty="0">
                <a:latin typeface="Calibri" panose="020F0502020204030204" pitchFamily="34" charset="0"/>
                <a:ea typeface="Calibri" panose="020F0502020204030204" pitchFamily="34" charset="0"/>
                <a:cs typeface="Calibri" panose="020F0502020204030204" pitchFamily="34" charset="0"/>
              </a:rPr>
              <a:t>.</a:t>
            </a:r>
            <a:r>
              <a:rPr lang="ru-RU" sz="2000" dirty="0">
                <a:latin typeface="Calibri" panose="020F0502020204030204" pitchFamily="34" charset="0"/>
                <a:ea typeface="Calibri" panose="020F0502020204030204" pitchFamily="34" charset="0"/>
                <a:cs typeface="Calibri" panose="020F0502020204030204" pitchFamily="34" charset="0"/>
              </a:rPr>
              <a:t> </a:t>
            </a:r>
            <a:r>
              <a:rPr lang="ru-RU" sz="2000" dirty="0" err="1">
                <a:latin typeface="Calibri" panose="020F0502020204030204" pitchFamily="34" charset="0"/>
                <a:ea typeface="Calibri" panose="020F0502020204030204" pitchFamily="34" charset="0"/>
                <a:cs typeface="Calibri" panose="020F0502020204030204" pitchFamily="34" charset="0"/>
              </a:rPr>
              <a:t>обжалване</a:t>
            </a:r>
            <a:r>
              <a:rPr lang="ru-RU" sz="2000" dirty="0">
                <a:latin typeface="Calibri" panose="020F0502020204030204" pitchFamily="34" charset="0"/>
                <a:ea typeface="Calibri" panose="020F0502020204030204" pitchFamily="34" charset="0"/>
                <a:cs typeface="Calibri" panose="020F0502020204030204" pitchFamily="34" charset="0"/>
              </a:rPr>
              <a:t> в </a:t>
            </a:r>
            <a:r>
              <a:rPr lang="ru-RU" sz="2000" dirty="0" err="1">
                <a:latin typeface="Calibri" panose="020F0502020204030204" pitchFamily="34" charset="0"/>
                <a:ea typeface="Calibri" panose="020F0502020204030204" pitchFamily="34" charset="0"/>
                <a:cs typeface="Calibri" panose="020F0502020204030204" pitchFamily="34" charset="0"/>
              </a:rPr>
              <a:t>едната</a:t>
            </a:r>
            <a:r>
              <a:rPr lang="ru-RU" sz="2000" dirty="0">
                <a:latin typeface="Calibri" panose="020F0502020204030204" pitchFamily="34" charset="0"/>
                <a:ea typeface="Calibri" panose="020F0502020204030204" pitchFamily="34" charset="0"/>
                <a:cs typeface="Calibri" panose="020F0502020204030204" pitchFamily="34" charset="0"/>
              </a:rPr>
              <a:t> част, а в </a:t>
            </a:r>
            <a:r>
              <a:rPr lang="ru-RU" sz="2000" dirty="0" err="1">
                <a:latin typeface="Calibri" panose="020F0502020204030204" pitchFamily="34" charset="0"/>
                <a:ea typeface="Calibri" panose="020F0502020204030204" pitchFamily="34" charset="0"/>
                <a:cs typeface="Calibri" panose="020F0502020204030204" pitchFamily="34" charset="0"/>
              </a:rPr>
              <a:t>другата</a:t>
            </a:r>
            <a:r>
              <a:rPr lang="ru-RU" sz="2000" dirty="0">
                <a:latin typeface="Calibri" panose="020F0502020204030204" pitchFamily="34" charset="0"/>
                <a:ea typeface="Calibri" panose="020F0502020204030204" pitchFamily="34" charset="0"/>
                <a:cs typeface="Calibri" panose="020F0502020204030204" pitchFamily="34" charset="0"/>
              </a:rPr>
              <a:t> част е </a:t>
            </a:r>
            <a:r>
              <a:rPr lang="ru-RU" sz="2000" dirty="0" err="1">
                <a:latin typeface="Calibri" panose="020F0502020204030204" pitchFamily="34" charset="0"/>
                <a:ea typeface="Calibri" panose="020F0502020204030204" pitchFamily="34" charset="0"/>
                <a:cs typeface="Calibri" panose="020F0502020204030204" pitchFamily="34" charset="0"/>
              </a:rPr>
              <a:t>обезсилен</a:t>
            </a:r>
            <a:r>
              <a:rPr lang="ru-RU" sz="2000" dirty="0">
                <a:latin typeface="Calibri" panose="020F0502020204030204" pitchFamily="34" charset="0"/>
                <a:ea typeface="Calibri" panose="020F0502020204030204" pitchFamily="34" charset="0"/>
                <a:cs typeface="Calibri" panose="020F0502020204030204" pitchFamily="34" charset="0"/>
              </a:rPr>
              <a:t> и </a:t>
            </a:r>
            <a:r>
              <a:rPr lang="ru-RU" sz="2000" dirty="0" err="1">
                <a:latin typeface="Calibri" panose="020F0502020204030204" pitchFamily="34" charset="0"/>
                <a:ea typeface="Calibri" panose="020F0502020204030204" pitchFamily="34" charset="0"/>
                <a:cs typeface="Calibri" panose="020F0502020204030204" pitchFamily="34" charset="0"/>
              </a:rPr>
              <a:t>делото</a:t>
            </a:r>
            <a:r>
              <a:rPr lang="ru-RU" sz="2000" dirty="0">
                <a:latin typeface="Calibri" panose="020F0502020204030204" pitchFamily="34" charset="0"/>
                <a:ea typeface="Calibri" panose="020F0502020204030204" pitchFamily="34" charset="0"/>
                <a:cs typeface="Calibri" panose="020F0502020204030204" pitchFamily="34" charset="0"/>
              </a:rPr>
              <a:t> е </a:t>
            </a:r>
            <a:r>
              <a:rPr lang="ru-RU" sz="2000" dirty="0" err="1">
                <a:latin typeface="Calibri" panose="020F0502020204030204" pitchFamily="34" charset="0"/>
                <a:ea typeface="Calibri" panose="020F0502020204030204" pitchFamily="34" charset="0"/>
                <a:cs typeface="Calibri" panose="020F0502020204030204" pitchFamily="34" charset="0"/>
              </a:rPr>
              <a:t>върнато</a:t>
            </a:r>
            <a:r>
              <a:rPr lang="ru-RU" sz="2000" dirty="0">
                <a:latin typeface="Calibri" panose="020F0502020204030204" pitchFamily="34" charset="0"/>
                <a:ea typeface="Calibri" panose="020F0502020204030204" pitchFamily="34" charset="0"/>
                <a:cs typeface="Calibri" panose="020F0502020204030204" pitchFamily="34" charset="0"/>
              </a:rPr>
              <a:t> или не за ново </a:t>
            </a:r>
            <a:r>
              <a:rPr lang="ru-RU" sz="2000" dirty="0" err="1">
                <a:latin typeface="Calibri" panose="020F0502020204030204" pitchFamily="34" charset="0"/>
                <a:ea typeface="Calibri" panose="020F0502020204030204" pitchFamily="34" charset="0"/>
                <a:cs typeface="Calibri" panose="020F0502020204030204" pitchFamily="34" charset="0"/>
              </a:rPr>
              <a:t>разглеждане</a:t>
            </a:r>
            <a:r>
              <a:rPr lang="ru-RU" sz="2000" dirty="0">
                <a:latin typeface="Calibri" panose="020F0502020204030204" pitchFamily="34" charset="0"/>
                <a:ea typeface="Calibri" panose="020F0502020204030204" pitchFamily="34" charset="0"/>
                <a:cs typeface="Calibri" panose="020F0502020204030204" pitchFamily="34" charset="0"/>
              </a:rPr>
              <a:t>; </a:t>
            </a:r>
          </a:p>
          <a:p>
            <a:pPr algn="just"/>
            <a:r>
              <a:rPr lang="ru-RU" sz="2000" dirty="0">
                <a:latin typeface="Calibri" panose="020F0502020204030204" pitchFamily="34" charset="0"/>
                <a:ea typeface="Calibri" panose="020F0502020204030204" pitchFamily="34" charset="0"/>
                <a:cs typeface="Calibri" panose="020F0502020204030204" pitchFamily="34" charset="0"/>
              </a:rPr>
              <a:t>	- </a:t>
            </a:r>
            <a:r>
              <a:rPr lang="ru-RU" sz="2000" b="1" dirty="0">
                <a:latin typeface="Calibri" panose="020F0502020204030204" pitchFamily="34" charset="0"/>
                <a:ea typeface="Calibri" panose="020F0502020204030204" pitchFamily="34" charset="0"/>
                <a:cs typeface="Calibri" panose="020F0502020204030204" pitchFamily="34" charset="0"/>
              </a:rPr>
              <a:t>1</a:t>
            </a:r>
            <a:r>
              <a:rPr lang="ru-RU" sz="2000" dirty="0">
                <a:latin typeface="Calibri" panose="020F0502020204030204" pitchFamily="34" charset="0"/>
                <a:ea typeface="Calibri" panose="020F0502020204030204" pitchFamily="34" charset="0"/>
                <a:cs typeface="Calibri" panose="020F0502020204030204" pitchFamily="34" charset="0"/>
              </a:rPr>
              <a:t> </a:t>
            </a:r>
            <a:r>
              <a:rPr lang="ru-RU" sz="2000" dirty="0" err="1">
                <a:latin typeface="Calibri" panose="020F0502020204030204" pitchFamily="34" charset="0"/>
                <a:ea typeface="Calibri" panose="020F0502020204030204" pitchFamily="34" charset="0"/>
                <a:cs typeface="Calibri" panose="020F0502020204030204" pitchFamily="34" charset="0"/>
              </a:rPr>
              <a:t>бр</a:t>
            </a:r>
            <a:r>
              <a:rPr lang="ru-RU" sz="2000" dirty="0">
                <a:latin typeface="Calibri" panose="020F0502020204030204" pitchFamily="34" charset="0"/>
                <a:ea typeface="Calibri" panose="020F0502020204030204" pitchFamily="34" charset="0"/>
                <a:cs typeface="Calibri" panose="020F0502020204030204" pitchFamily="34" charset="0"/>
              </a:rPr>
              <a:t>. с индекс 1-6б – съд. акт, </a:t>
            </a:r>
            <a:r>
              <a:rPr lang="ru-RU" sz="2000" dirty="0" err="1">
                <a:latin typeface="Calibri" panose="020F0502020204030204" pitchFamily="34" charset="0"/>
                <a:ea typeface="Calibri" panose="020F0502020204030204" pitchFamily="34" charset="0"/>
                <a:cs typeface="Calibri" panose="020F0502020204030204" pitchFamily="34" charset="0"/>
              </a:rPr>
              <a:t>който</a:t>
            </a:r>
            <a:r>
              <a:rPr lang="ru-RU" sz="2000" dirty="0">
                <a:latin typeface="Calibri" panose="020F0502020204030204" pitchFamily="34" charset="0"/>
                <a:ea typeface="Calibri" panose="020F0502020204030204" pitchFamily="34" charset="0"/>
                <a:cs typeface="Calibri" panose="020F0502020204030204" pitchFamily="34" charset="0"/>
              </a:rPr>
              <a:t> не е </a:t>
            </a:r>
            <a:r>
              <a:rPr lang="ru-RU" sz="2000" dirty="0" err="1">
                <a:latin typeface="Calibri" panose="020F0502020204030204" pitchFamily="34" charset="0"/>
                <a:ea typeface="Calibri" panose="020F0502020204030204" pitchFamily="34" charset="0"/>
                <a:cs typeface="Calibri" panose="020F0502020204030204" pitchFamily="34" charset="0"/>
              </a:rPr>
              <a:t>обжалван</a:t>
            </a:r>
            <a:r>
              <a:rPr lang="ru-RU" sz="2000" dirty="0">
                <a:latin typeface="Calibri" panose="020F0502020204030204" pitchFamily="34" charset="0"/>
                <a:ea typeface="Calibri" panose="020F0502020204030204" pitchFamily="34" charset="0"/>
                <a:cs typeface="Calibri" panose="020F0502020204030204" pitchFamily="34" charset="0"/>
              </a:rPr>
              <a:t>, </a:t>
            </a:r>
            <a:r>
              <a:rPr lang="ru-RU" sz="2000" dirty="0" err="1">
                <a:latin typeface="Calibri" panose="020F0502020204030204" pitchFamily="34" charset="0"/>
                <a:ea typeface="Calibri" panose="020F0502020204030204" pitchFamily="34" charset="0"/>
                <a:cs typeface="Calibri" panose="020F0502020204030204" pitchFamily="34" charset="0"/>
              </a:rPr>
              <a:t>потвърден</a:t>
            </a:r>
            <a:r>
              <a:rPr lang="ru-RU" sz="2000" dirty="0">
                <a:latin typeface="Calibri" panose="020F0502020204030204" pitchFamily="34" charset="0"/>
                <a:ea typeface="Calibri" panose="020F0502020204030204" pitchFamily="34" charset="0"/>
                <a:cs typeface="Calibri" panose="020F0502020204030204" pitchFamily="34" charset="0"/>
              </a:rPr>
              <a:t> е или не е </a:t>
            </a:r>
            <a:r>
              <a:rPr lang="ru-RU" sz="2000" dirty="0" err="1">
                <a:latin typeface="Calibri" panose="020F0502020204030204" pitchFamily="34" charset="0"/>
                <a:ea typeface="Calibri" panose="020F0502020204030204" pitchFamily="34" charset="0"/>
                <a:cs typeface="Calibri" panose="020F0502020204030204" pitchFamily="34" charset="0"/>
              </a:rPr>
              <a:t>допуснат</a:t>
            </a:r>
            <a:r>
              <a:rPr lang="ru-RU" sz="2000" dirty="0">
                <a:latin typeface="Calibri" panose="020F0502020204030204" pitchFamily="34" charset="0"/>
                <a:ea typeface="Calibri" panose="020F0502020204030204" pitchFamily="34" charset="0"/>
                <a:cs typeface="Calibri" panose="020F0502020204030204" pitchFamily="34" charset="0"/>
              </a:rPr>
              <a:t> до </a:t>
            </a:r>
            <a:r>
              <a:rPr lang="ru-RU" sz="2000" dirty="0" err="1">
                <a:latin typeface="Calibri" panose="020F0502020204030204" pitchFamily="34" charset="0"/>
                <a:ea typeface="Calibri" panose="020F0502020204030204" pitchFamily="34" charset="0"/>
                <a:cs typeface="Calibri" panose="020F0502020204030204" pitchFamily="34" charset="0"/>
              </a:rPr>
              <a:t>касац</a:t>
            </a:r>
            <a:r>
              <a:rPr lang="ru-RU" sz="2000" dirty="0">
                <a:latin typeface="Calibri" panose="020F0502020204030204" pitchFamily="34" charset="0"/>
                <a:ea typeface="Calibri" panose="020F0502020204030204" pitchFamily="34" charset="0"/>
                <a:cs typeface="Calibri" panose="020F0502020204030204" pitchFamily="34" charset="0"/>
              </a:rPr>
              <a:t>. </a:t>
            </a:r>
            <a:r>
              <a:rPr lang="ru-RU" sz="2000" dirty="0" err="1">
                <a:latin typeface="Calibri" panose="020F0502020204030204" pitchFamily="34" charset="0"/>
                <a:ea typeface="Calibri" panose="020F0502020204030204" pitchFamily="34" charset="0"/>
                <a:cs typeface="Calibri" panose="020F0502020204030204" pitchFamily="34" charset="0"/>
              </a:rPr>
              <a:t>обжалване</a:t>
            </a:r>
            <a:r>
              <a:rPr lang="ru-RU" sz="2000" dirty="0">
                <a:latin typeface="Calibri" panose="020F0502020204030204" pitchFamily="34" charset="0"/>
                <a:ea typeface="Calibri" panose="020F0502020204030204" pitchFamily="34" charset="0"/>
                <a:cs typeface="Calibri" panose="020F0502020204030204" pitchFamily="34" charset="0"/>
              </a:rPr>
              <a:t> в </a:t>
            </a:r>
            <a:r>
              <a:rPr lang="ru-RU" sz="2000" dirty="0" err="1">
                <a:latin typeface="Calibri" panose="020F0502020204030204" pitchFamily="34" charset="0"/>
                <a:ea typeface="Calibri" panose="020F0502020204030204" pitchFamily="34" charset="0"/>
                <a:cs typeface="Calibri" panose="020F0502020204030204" pitchFamily="34" charset="0"/>
              </a:rPr>
              <a:t>едната</a:t>
            </a:r>
            <a:r>
              <a:rPr lang="ru-RU" sz="2000" dirty="0">
                <a:latin typeface="Calibri" panose="020F0502020204030204" pitchFamily="34" charset="0"/>
                <a:ea typeface="Calibri" panose="020F0502020204030204" pitchFamily="34" charset="0"/>
                <a:cs typeface="Calibri" panose="020F0502020204030204" pitchFamily="34" charset="0"/>
              </a:rPr>
              <a:t> част, а в </a:t>
            </a:r>
            <a:r>
              <a:rPr lang="ru-RU" sz="2000" dirty="0" err="1">
                <a:latin typeface="Calibri" panose="020F0502020204030204" pitchFamily="34" charset="0"/>
                <a:ea typeface="Calibri" panose="020F0502020204030204" pitchFamily="34" charset="0"/>
                <a:cs typeface="Calibri" panose="020F0502020204030204" pitchFamily="34" charset="0"/>
              </a:rPr>
              <a:t>другата</a:t>
            </a:r>
            <a:r>
              <a:rPr lang="ru-RU" sz="2000" dirty="0">
                <a:latin typeface="Calibri" panose="020F0502020204030204" pitchFamily="34" charset="0"/>
                <a:ea typeface="Calibri" panose="020F0502020204030204" pitchFamily="34" charset="0"/>
                <a:cs typeface="Calibri" panose="020F0502020204030204" pitchFamily="34" charset="0"/>
              </a:rPr>
              <a:t> част е отменен или </a:t>
            </a:r>
            <a:r>
              <a:rPr lang="ru-RU" sz="2000" dirty="0" err="1">
                <a:latin typeface="Calibri" panose="020F0502020204030204" pitchFamily="34" charset="0"/>
                <a:ea typeface="Calibri" panose="020F0502020204030204" pitchFamily="34" charset="0"/>
                <a:cs typeface="Calibri" panose="020F0502020204030204" pitchFamily="34" charset="0"/>
              </a:rPr>
              <a:t>обезсилен</a:t>
            </a:r>
            <a:r>
              <a:rPr lang="ru-RU" sz="2000" dirty="0">
                <a:latin typeface="Calibri" panose="020F0502020204030204" pitchFamily="34" charset="0"/>
                <a:ea typeface="Calibri" panose="020F0502020204030204" pitchFamily="34" charset="0"/>
                <a:cs typeface="Calibri" panose="020F0502020204030204" pitchFamily="34" charset="0"/>
              </a:rPr>
              <a:t>, </a:t>
            </a:r>
            <a:r>
              <a:rPr lang="ru-RU" sz="2000" dirty="0" err="1">
                <a:latin typeface="Calibri" panose="020F0502020204030204" pitchFamily="34" charset="0"/>
                <a:ea typeface="Calibri" panose="020F0502020204030204" pitchFamily="34" charset="0"/>
                <a:cs typeface="Calibri" panose="020F0502020204030204" pitchFamily="34" charset="0"/>
              </a:rPr>
              <a:t>поради</a:t>
            </a:r>
            <a:r>
              <a:rPr lang="ru-RU" sz="2000" dirty="0">
                <a:latin typeface="Calibri" panose="020F0502020204030204" pitchFamily="34" charset="0"/>
                <a:ea typeface="Calibri" panose="020F0502020204030204" pitchFamily="34" charset="0"/>
                <a:cs typeface="Calibri" panose="020F0502020204030204" pitchFamily="34" charset="0"/>
              </a:rPr>
              <a:t> </a:t>
            </a:r>
            <a:r>
              <a:rPr lang="ru-RU" sz="2000" dirty="0" err="1">
                <a:latin typeface="Calibri" panose="020F0502020204030204" pitchFamily="34" charset="0"/>
                <a:ea typeface="Calibri" panose="020F0502020204030204" pitchFamily="34" charset="0"/>
                <a:cs typeface="Calibri" panose="020F0502020204030204" pitchFamily="34" charset="0"/>
              </a:rPr>
              <a:t>заличаване</a:t>
            </a:r>
            <a:r>
              <a:rPr lang="ru-RU" sz="2000" dirty="0">
                <a:latin typeface="Calibri" panose="020F0502020204030204" pitchFamily="34" charset="0"/>
                <a:ea typeface="Calibri" panose="020F0502020204030204" pitchFamily="34" charset="0"/>
                <a:cs typeface="Calibri" panose="020F0502020204030204" pitchFamily="34" charset="0"/>
              </a:rPr>
              <a:t> от ТР или </a:t>
            </a:r>
            <a:r>
              <a:rPr lang="ru-RU" sz="2000" dirty="0" err="1">
                <a:latin typeface="Calibri" panose="020F0502020204030204" pitchFamily="34" charset="0"/>
                <a:ea typeface="Calibri" panose="020F0502020204030204" pitchFamily="34" charset="0"/>
                <a:cs typeface="Calibri" panose="020F0502020204030204" pitchFamily="34" charset="0"/>
              </a:rPr>
              <a:t>приемане</a:t>
            </a:r>
            <a:r>
              <a:rPr lang="ru-RU" sz="2000" dirty="0">
                <a:latin typeface="Calibri" panose="020F0502020204030204" pitchFamily="34" charset="0"/>
                <a:ea typeface="Calibri" panose="020F0502020204030204" pitchFamily="34" charset="0"/>
                <a:cs typeface="Calibri" panose="020F0502020204030204" pitchFamily="34" charset="0"/>
              </a:rPr>
              <a:t> на </a:t>
            </a:r>
            <a:r>
              <a:rPr lang="ru-RU" sz="2000" dirty="0" err="1">
                <a:latin typeface="Calibri" panose="020F0502020204030204" pitchFamily="34" charset="0"/>
                <a:ea typeface="Calibri" panose="020F0502020204030204" pitchFamily="34" charset="0"/>
                <a:cs typeface="Calibri" panose="020F0502020204030204" pitchFamily="34" charset="0"/>
              </a:rPr>
              <a:t>вземането</a:t>
            </a:r>
            <a:r>
              <a:rPr lang="ru-RU" sz="2000" dirty="0">
                <a:latin typeface="Calibri" panose="020F0502020204030204" pitchFamily="34" charset="0"/>
                <a:ea typeface="Calibri" panose="020F0502020204030204" pitchFamily="34" charset="0"/>
                <a:cs typeface="Calibri" panose="020F0502020204030204" pitchFamily="34" charset="0"/>
              </a:rPr>
              <a:t> </a:t>
            </a:r>
            <a:r>
              <a:rPr lang="ru-RU" sz="2000" dirty="0" err="1">
                <a:latin typeface="Calibri" panose="020F0502020204030204" pitchFamily="34" charset="0"/>
                <a:ea typeface="Calibri" panose="020F0502020204030204" pitchFamily="34" charset="0"/>
                <a:cs typeface="Calibri" panose="020F0502020204030204" pitchFamily="34" charset="0"/>
              </a:rPr>
              <a:t>изцяло</a:t>
            </a:r>
            <a:r>
              <a:rPr lang="ru-RU" sz="2000" dirty="0">
                <a:latin typeface="Calibri" panose="020F0502020204030204" pitchFamily="34" charset="0"/>
                <a:ea typeface="Calibri" panose="020F0502020204030204" pitchFamily="34" charset="0"/>
                <a:cs typeface="Calibri" panose="020F0502020204030204" pitchFamily="34" charset="0"/>
              </a:rPr>
              <a:t> на </a:t>
            </a:r>
            <a:r>
              <a:rPr lang="ru-RU" sz="2000" dirty="0" err="1">
                <a:latin typeface="Calibri" panose="020F0502020204030204" pitchFamily="34" charset="0"/>
                <a:ea typeface="Calibri" panose="020F0502020204030204" pitchFamily="34" charset="0"/>
                <a:cs typeface="Calibri" panose="020F0502020204030204" pitchFamily="34" charset="0"/>
              </a:rPr>
              <a:t>ищеца</a:t>
            </a:r>
            <a:r>
              <a:rPr lang="ru-RU" sz="2000" dirty="0">
                <a:latin typeface="Calibri" panose="020F0502020204030204" pitchFamily="34" charset="0"/>
                <a:ea typeface="Calibri" panose="020F0502020204030204" pitchFamily="34" charset="0"/>
                <a:cs typeface="Calibri" panose="020F0502020204030204" pitchFamily="34" charset="0"/>
              </a:rPr>
              <a:t>, </a:t>
            </a:r>
            <a:r>
              <a:rPr lang="ru-RU" sz="2000" dirty="0" err="1">
                <a:latin typeface="Calibri" panose="020F0502020204030204" pitchFamily="34" charset="0"/>
                <a:ea typeface="Calibri" panose="020F0502020204030204" pitchFamily="34" charset="0"/>
                <a:cs typeface="Calibri" panose="020F0502020204030204" pitchFamily="34" charset="0"/>
              </a:rPr>
              <a:t>когато</a:t>
            </a:r>
            <a:r>
              <a:rPr lang="ru-RU" sz="2000" dirty="0">
                <a:latin typeface="Calibri" panose="020F0502020204030204" pitchFamily="34" charset="0"/>
                <a:ea typeface="Calibri" panose="020F0502020204030204" pitchFamily="34" charset="0"/>
                <a:cs typeface="Calibri" panose="020F0502020204030204" pitchFamily="34" charset="0"/>
              </a:rPr>
              <a:t> </a:t>
            </a:r>
            <a:r>
              <a:rPr lang="ru-RU" sz="2000" dirty="0" err="1">
                <a:latin typeface="Calibri" panose="020F0502020204030204" pitchFamily="34" charset="0"/>
                <a:ea typeface="Calibri" panose="020F0502020204030204" pitchFamily="34" charset="0"/>
                <a:cs typeface="Calibri" panose="020F0502020204030204" pitchFamily="34" charset="0"/>
              </a:rPr>
              <a:t>срещу</a:t>
            </a:r>
            <a:r>
              <a:rPr lang="ru-RU" sz="2000" dirty="0">
                <a:latin typeface="Calibri" panose="020F0502020204030204" pitchFamily="34" charset="0"/>
                <a:ea typeface="Calibri" panose="020F0502020204030204" pitchFamily="34" charset="0"/>
                <a:cs typeface="Calibri" panose="020F0502020204030204" pitchFamily="34" charset="0"/>
              </a:rPr>
              <a:t> </a:t>
            </a:r>
            <a:r>
              <a:rPr lang="ru-RU" sz="2000" dirty="0" err="1">
                <a:latin typeface="Calibri" panose="020F0502020204030204" pitchFamily="34" charset="0"/>
                <a:ea typeface="Calibri" panose="020F0502020204030204" pitchFamily="34" charset="0"/>
                <a:cs typeface="Calibri" panose="020F0502020204030204" pitchFamily="34" charset="0"/>
              </a:rPr>
              <a:t>ответника</a:t>
            </a:r>
            <a:r>
              <a:rPr lang="ru-RU" sz="2000" dirty="0">
                <a:latin typeface="Calibri" panose="020F0502020204030204" pitchFamily="34" charset="0"/>
                <a:ea typeface="Calibri" panose="020F0502020204030204" pitchFamily="34" charset="0"/>
                <a:cs typeface="Calibri" panose="020F0502020204030204" pitchFamily="34" charset="0"/>
              </a:rPr>
              <a:t> е </a:t>
            </a:r>
            <a:r>
              <a:rPr lang="ru-RU" sz="2000" dirty="0" err="1">
                <a:latin typeface="Calibri" panose="020F0502020204030204" pitchFamily="34" charset="0"/>
                <a:ea typeface="Calibri" panose="020F0502020204030204" pitchFamily="34" charset="0"/>
                <a:cs typeface="Calibri" panose="020F0502020204030204" pitchFamily="34" charset="0"/>
              </a:rPr>
              <a:t>открито</a:t>
            </a:r>
            <a:r>
              <a:rPr lang="ru-RU" sz="2000" dirty="0">
                <a:latin typeface="Calibri" panose="020F0502020204030204" pitchFamily="34" charset="0"/>
                <a:ea typeface="Calibri" panose="020F0502020204030204" pitchFamily="34" charset="0"/>
                <a:cs typeface="Calibri" panose="020F0502020204030204" pitchFamily="34" charset="0"/>
              </a:rPr>
              <a:t> пр-во по </a:t>
            </a:r>
            <a:r>
              <a:rPr lang="ru-RU" sz="2000" dirty="0" err="1">
                <a:latin typeface="Calibri" panose="020F0502020204030204" pitchFamily="34" charset="0"/>
                <a:ea typeface="Calibri" panose="020F0502020204030204" pitchFamily="34" charset="0"/>
                <a:cs typeface="Calibri" panose="020F0502020204030204" pitchFamily="34" charset="0"/>
              </a:rPr>
              <a:t>несъстоятелност</a:t>
            </a:r>
            <a:r>
              <a:rPr lang="ru-RU" sz="2000" dirty="0">
                <a:latin typeface="Calibri" panose="020F0502020204030204" pitchFamily="34" charset="0"/>
                <a:ea typeface="Calibri" panose="020F0502020204030204" pitchFamily="34" charset="0"/>
                <a:cs typeface="Calibri" panose="020F0502020204030204" pitchFamily="34" charset="0"/>
              </a:rPr>
              <a:t> и </a:t>
            </a:r>
            <a:r>
              <a:rPr lang="ru-RU" sz="2000" dirty="0" err="1">
                <a:latin typeface="Calibri" panose="020F0502020204030204" pitchFamily="34" charset="0"/>
                <a:ea typeface="Calibri" panose="020F0502020204030204" pitchFamily="34" charset="0"/>
                <a:cs typeface="Calibri" panose="020F0502020204030204" pitchFamily="34" charset="0"/>
              </a:rPr>
              <a:t>вземането</a:t>
            </a:r>
            <a:r>
              <a:rPr lang="ru-RU" sz="2000" dirty="0">
                <a:latin typeface="Calibri" panose="020F0502020204030204" pitchFamily="34" charset="0"/>
                <a:ea typeface="Calibri" panose="020F0502020204030204" pitchFamily="34" charset="0"/>
                <a:cs typeface="Calibri" panose="020F0502020204030204" pitchFamily="34" charset="0"/>
              </a:rPr>
              <a:t> на </a:t>
            </a:r>
            <a:r>
              <a:rPr lang="ru-RU" sz="2000" dirty="0" err="1">
                <a:latin typeface="Calibri" panose="020F0502020204030204" pitchFamily="34" charset="0"/>
                <a:ea typeface="Calibri" panose="020F0502020204030204" pitchFamily="34" charset="0"/>
                <a:cs typeface="Calibri" panose="020F0502020204030204" pitchFamily="34" charset="0"/>
              </a:rPr>
              <a:t>ищеца</a:t>
            </a:r>
            <a:r>
              <a:rPr lang="ru-RU" sz="2000" dirty="0">
                <a:latin typeface="Calibri" panose="020F0502020204030204" pitchFamily="34" charset="0"/>
                <a:ea typeface="Calibri" panose="020F0502020204030204" pitchFamily="34" charset="0"/>
                <a:cs typeface="Calibri" panose="020F0502020204030204" pitchFamily="34" charset="0"/>
              </a:rPr>
              <a:t> е </a:t>
            </a:r>
            <a:r>
              <a:rPr lang="ru-RU" sz="2000" dirty="0" err="1">
                <a:latin typeface="Calibri" panose="020F0502020204030204" pitchFamily="34" charset="0"/>
                <a:ea typeface="Calibri" panose="020F0502020204030204" pitchFamily="34" charset="0"/>
                <a:cs typeface="Calibri" panose="020F0502020204030204" pitchFamily="34" charset="0"/>
              </a:rPr>
              <a:t>прието</a:t>
            </a:r>
            <a:r>
              <a:rPr lang="ru-RU" sz="2000" dirty="0">
                <a:latin typeface="Calibri" panose="020F0502020204030204" pitchFamily="34" charset="0"/>
                <a:ea typeface="Calibri" panose="020F0502020204030204" pitchFamily="34" charset="0"/>
                <a:cs typeface="Calibri" panose="020F0502020204030204" pitchFamily="34" charset="0"/>
              </a:rPr>
              <a:t> </a:t>
            </a:r>
            <a:r>
              <a:rPr lang="ru-RU" sz="2000" dirty="0" err="1">
                <a:latin typeface="Calibri" panose="020F0502020204030204" pitchFamily="34" charset="0"/>
                <a:ea typeface="Calibri" panose="020F0502020204030204" pitchFamily="34" charset="0"/>
                <a:cs typeface="Calibri" panose="020F0502020204030204" pitchFamily="34" charset="0"/>
              </a:rPr>
              <a:t>изцяло</a:t>
            </a:r>
            <a:r>
              <a:rPr lang="ru-RU" sz="2000" dirty="0">
                <a:latin typeface="Calibri" panose="020F0502020204030204" pitchFamily="34" charset="0"/>
                <a:ea typeface="Calibri" panose="020F0502020204030204" pitchFamily="34" charset="0"/>
                <a:cs typeface="Calibri" panose="020F0502020204030204" pitchFamily="34" charset="0"/>
              </a:rPr>
              <a:t>;</a:t>
            </a:r>
          </a:p>
          <a:p>
            <a:pPr algn="just"/>
            <a:r>
              <a:rPr lang="ru-RU" sz="2000" dirty="0">
                <a:latin typeface="Calibri" panose="020F0502020204030204" pitchFamily="34" charset="0"/>
                <a:ea typeface="Calibri" panose="020F0502020204030204" pitchFamily="34" charset="0"/>
                <a:cs typeface="Calibri" panose="020F0502020204030204" pitchFamily="34" charset="0"/>
              </a:rPr>
              <a:t>	- </a:t>
            </a:r>
            <a:r>
              <a:rPr lang="ru-RU" sz="2000" b="1" dirty="0">
                <a:latin typeface="Calibri" panose="020F0502020204030204" pitchFamily="34" charset="0"/>
                <a:ea typeface="Calibri" panose="020F0502020204030204" pitchFamily="34" charset="0"/>
                <a:cs typeface="Calibri" panose="020F0502020204030204" pitchFamily="34" charset="0"/>
              </a:rPr>
              <a:t>1</a:t>
            </a:r>
            <a:r>
              <a:rPr lang="ru-RU" sz="2000" dirty="0">
                <a:latin typeface="Calibri" panose="020F0502020204030204" pitchFamily="34" charset="0"/>
                <a:ea typeface="Calibri" panose="020F0502020204030204" pitchFamily="34" charset="0"/>
                <a:cs typeface="Calibri" panose="020F0502020204030204" pitchFamily="34" charset="0"/>
              </a:rPr>
              <a:t> </a:t>
            </a:r>
            <a:r>
              <a:rPr lang="ru-RU" sz="2000" dirty="0" err="1">
                <a:latin typeface="Calibri" panose="020F0502020204030204" pitchFamily="34" charset="0"/>
                <a:ea typeface="Calibri" panose="020F0502020204030204" pitchFamily="34" charset="0"/>
                <a:cs typeface="Calibri" panose="020F0502020204030204" pitchFamily="34" charset="0"/>
              </a:rPr>
              <a:t>бр</a:t>
            </a:r>
            <a:r>
              <a:rPr lang="ru-RU" sz="2000" dirty="0">
                <a:latin typeface="Calibri" panose="020F0502020204030204" pitchFamily="34" charset="0"/>
                <a:ea typeface="Calibri" panose="020F0502020204030204" pitchFamily="34" charset="0"/>
                <a:cs typeface="Calibri" panose="020F0502020204030204" pitchFamily="34" charset="0"/>
              </a:rPr>
              <a:t>. с индекс 1-6д- съд. акт, </a:t>
            </a:r>
            <a:r>
              <a:rPr lang="ru-RU" sz="2000" dirty="0" err="1">
                <a:latin typeface="Calibri" panose="020F0502020204030204" pitchFamily="34" charset="0"/>
                <a:ea typeface="Calibri" panose="020F0502020204030204" pitchFamily="34" charset="0"/>
                <a:cs typeface="Calibri" panose="020F0502020204030204" pitchFamily="34" charset="0"/>
              </a:rPr>
              <a:t>който</a:t>
            </a:r>
            <a:r>
              <a:rPr lang="ru-RU" sz="2000" dirty="0">
                <a:latin typeface="Calibri" panose="020F0502020204030204" pitchFamily="34" charset="0"/>
                <a:ea typeface="Calibri" panose="020F0502020204030204" pitchFamily="34" charset="0"/>
                <a:cs typeface="Calibri" panose="020F0502020204030204" pitchFamily="34" charset="0"/>
              </a:rPr>
              <a:t> не е </a:t>
            </a:r>
            <a:r>
              <a:rPr lang="ru-RU" sz="2000" dirty="0" err="1">
                <a:latin typeface="Calibri" panose="020F0502020204030204" pitchFamily="34" charset="0"/>
                <a:ea typeface="Calibri" panose="020F0502020204030204" pitchFamily="34" charset="0"/>
                <a:cs typeface="Calibri" panose="020F0502020204030204" pitchFamily="34" charset="0"/>
              </a:rPr>
              <a:t>обжалван</a:t>
            </a:r>
            <a:r>
              <a:rPr lang="ru-RU" sz="2000" dirty="0">
                <a:latin typeface="Calibri" panose="020F0502020204030204" pitchFamily="34" charset="0"/>
                <a:ea typeface="Calibri" panose="020F0502020204030204" pitchFamily="34" charset="0"/>
                <a:cs typeface="Calibri" panose="020F0502020204030204" pitchFamily="34" charset="0"/>
              </a:rPr>
              <a:t>, </a:t>
            </a:r>
            <a:r>
              <a:rPr lang="ru-RU" sz="2000" dirty="0" err="1">
                <a:latin typeface="Calibri" panose="020F0502020204030204" pitchFamily="34" charset="0"/>
                <a:ea typeface="Calibri" panose="020F0502020204030204" pitchFamily="34" charset="0"/>
                <a:cs typeface="Calibri" panose="020F0502020204030204" pitchFamily="34" charset="0"/>
              </a:rPr>
              <a:t>потвърден</a:t>
            </a:r>
            <a:r>
              <a:rPr lang="ru-RU" sz="2000" dirty="0">
                <a:latin typeface="Calibri" panose="020F0502020204030204" pitchFamily="34" charset="0"/>
                <a:ea typeface="Calibri" panose="020F0502020204030204" pitchFamily="34" charset="0"/>
                <a:cs typeface="Calibri" panose="020F0502020204030204" pitchFamily="34" charset="0"/>
              </a:rPr>
              <a:t> е или не е </a:t>
            </a:r>
            <a:r>
              <a:rPr lang="ru-RU" sz="2000" dirty="0" err="1">
                <a:latin typeface="Calibri" panose="020F0502020204030204" pitchFamily="34" charset="0"/>
                <a:ea typeface="Calibri" panose="020F0502020204030204" pitchFamily="34" charset="0"/>
                <a:cs typeface="Calibri" panose="020F0502020204030204" pitchFamily="34" charset="0"/>
              </a:rPr>
              <a:t>допуснат</a:t>
            </a:r>
            <a:r>
              <a:rPr lang="ru-RU" sz="2000" dirty="0">
                <a:latin typeface="Calibri" panose="020F0502020204030204" pitchFamily="34" charset="0"/>
                <a:ea typeface="Calibri" panose="020F0502020204030204" pitchFamily="34" charset="0"/>
                <a:cs typeface="Calibri" panose="020F0502020204030204" pitchFamily="34" charset="0"/>
              </a:rPr>
              <a:t> до </a:t>
            </a:r>
            <a:r>
              <a:rPr lang="ru-RU" sz="2000" dirty="0" err="1">
                <a:latin typeface="Calibri" panose="020F0502020204030204" pitchFamily="34" charset="0"/>
                <a:ea typeface="Calibri" panose="020F0502020204030204" pitchFamily="34" charset="0"/>
                <a:cs typeface="Calibri" panose="020F0502020204030204" pitchFamily="34" charset="0"/>
              </a:rPr>
              <a:t>касац</a:t>
            </a:r>
            <a:r>
              <a:rPr lang="ru-RU" sz="2000" dirty="0">
                <a:latin typeface="Calibri" panose="020F0502020204030204" pitchFamily="34" charset="0"/>
                <a:ea typeface="Calibri" panose="020F0502020204030204" pitchFamily="34" charset="0"/>
                <a:cs typeface="Calibri" panose="020F0502020204030204" pitchFamily="34" charset="0"/>
              </a:rPr>
              <a:t>. </a:t>
            </a:r>
            <a:r>
              <a:rPr lang="ru-RU" sz="2000" dirty="0" err="1">
                <a:latin typeface="Calibri" panose="020F0502020204030204" pitchFamily="34" charset="0"/>
                <a:ea typeface="Calibri" panose="020F0502020204030204" pitchFamily="34" charset="0"/>
                <a:cs typeface="Calibri" panose="020F0502020204030204" pitchFamily="34" charset="0"/>
              </a:rPr>
              <a:t>обжалване</a:t>
            </a:r>
            <a:r>
              <a:rPr lang="ru-RU" sz="2000" dirty="0">
                <a:latin typeface="Calibri" panose="020F0502020204030204" pitchFamily="34" charset="0"/>
                <a:ea typeface="Calibri" panose="020F0502020204030204" pitchFamily="34" charset="0"/>
                <a:cs typeface="Calibri" panose="020F0502020204030204" pitchFamily="34" charset="0"/>
              </a:rPr>
              <a:t> в </a:t>
            </a:r>
            <a:r>
              <a:rPr lang="ru-RU" sz="2000" dirty="0" err="1">
                <a:latin typeface="Calibri" panose="020F0502020204030204" pitchFamily="34" charset="0"/>
                <a:ea typeface="Calibri" panose="020F0502020204030204" pitchFamily="34" charset="0"/>
                <a:cs typeface="Calibri" panose="020F0502020204030204" pitchFamily="34" charset="0"/>
              </a:rPr>
              <a:t>едната</a:t>
            </a:r>
            <a:r>
              <a:rPr lang="ru-RU" sz="2000" dirty="0">
                <a:latin typeface="Calibri" panose="020F0502020204030204" pitchFamily="34" charset="0"/>
                <a:ea typeface="Calibri" panose="020F0502020204030204" pitchFamily="34" charset="0"/>
                <a:cs typeface="Calibri" panose="020F0502020204030204" pitchFamily="34" charset="0"/>
              </a:rPr>
              <a:t> част, а в </a:t>
            </a:r>
            <a:r>
              <a:rPr lang="ru-RU" sz="2000" dirty="0" err="1">
                <a:latin typeface="Calibri" panose="020F0502020204030204" pitchFamily="34" charset="0"/>
                <a:ea typeface="Calibri" panose="020F0502020204030204" pitchFamily="34" charset="0"/>
                <a:cs typeface="Calibri" panose="020F0502020204030204" pitchFamily="34" charset="0"/>
              </a:rPr>
              <a:t>другата</a:t>
            </a:r>
            <a:r>
              <a:rPr lang="ru-RU" sz="2000" dirty="0">
                <a:latin typeface="Calibri" panose="020F0502020204030204" pitchFamily="34" charset="0"/>
                <a:ea typeface="Calibri" panose="020F0502020204030204" pitchFamily="34" charset="0"/>
                <a:cs typeface="Calibri" panose="020F0502020204030204" pitchFamily="34" charset="0"/>
              </a:rPr>
              <a:t> част е отменен или </a:t>
            </a:r>
            <a:r>
              <a:rPr lang="ru-RU" sz="2000" dirty="0" err="1">
                <a:latin typeface="Calibri" panose="020F0502020204030204" pitchFamily="34" charset="0"/>
                <a:ea typeface="Calibri" panose="020F0502020204030204" pitchFamily="34" charset="0"/>
                <a:cs typeface="Calibri" panose="020F0502020204030204" pitchFamily="34" charset="0"/>
              </a:rPr>
              <a:t>обезсилен</a:t>
            </a:r>
            <a:r>
              <a:rPr lang="ru-RU" sz="2000" dirty="0">
                <a:latin typeface="Calibri" panose="020F0502020204030204" pitchFamily="34" charset="0"/>
                <a:ea typeface="Calibri" panose="020F0502020204030204" pitchFamily="34" charset="0"/>
                <a:cs typeface="Calibri" panose="020F0502020204030204" pitchFamily="34" charset="0"/>
              </a:rPr>
              <a:t>, </a:t>
            </a:r>
            <a:r>
              <a:rPr lang="ru-RU" sz="2000" dirty="0" err="1">
                <a:latin typeface="Calibri" panose="020F0502020204030204" pitchFamily="34" charset="0"/>
                <a:ea typeface="Calibri" panose="020F0502020204030204" pitchFamily="34" charset="0"/>
                <a:cs typeface="Calibri" panose="020F0502020204030204" pitchFamily="34" charset="0"/>
              </a:rPr>
              <a:t>поради</a:t>
            </a:r>
            <a:r>
              <a:rPr lang="ru-RU" sz="2000" dirty="0">
                <a:latin typeface="Calibri" panose="020F0502020204030204" pitchFamily="34" charset="0"/>
                <a:ea typeface="Calibri" panose="020F0502020204030204" pitchFamily="34" charset="0"/>
                <a:cs typeface="Calibri" panose="020F0502020204030204" pitchFamily="34" charset="0"/>
              </a:rPr>
              <a:t> различно </a:t>
            </a:r>
            <a:r>
              <a:rPr lang="ru-RU" sz="2000" dirty="0" err="1">
                <a:latin typeface="Calibri" panose="020F0502020204030204" pitchFamily="34" charset="0"/>
                <a:ea typeface="Calibri" panose="020F0502020204030204" pitchFamily="34" charset="0"/>
                <a:cs typeface="Calibri" panose="020F0502020204030204" pitchFamily="34" charset="0"/>
              </a:rPr>
              <a:t>определяне</a:t>
            </a:r>
            <a:r>
              <a:rPr lang="ru-RU" sz="2000" dirty="0">
                <a:latin typeface="Calibri" panose="020F0502020204030204" pitchFamily="34" charset="0"/>
                <a:ea typeface="Calibri" panose="020F0502020204030204" pitchFamily="34" charset="0"/>
                <a:cs typeface="Calibri" panose="020F0502020204030204" pitchFamily="34" charset="0"/>
              </a:rPr>
              <a:t> на:- </a:t>
            </a:r>
            <a:r>
              <a:rPr lang="ru-RU" sz="1600" dirty="0">
                <a:latin typeface="Calibri" panose="020F0502020204030204" pitchFamily="34" charset="0"/>
                <a:ea typeface="Calibri" panose="020F0502020204030204" pitchFamily="34" charset="0"/>
                <a:cs typeface="Calibri" panose="020F0502020204030204" pitchFamily="34" charset="0"/>
              </a:rPr>
              <a:t>размер на </a:t>
            </a:r>
            <a:r>
              <a:rPr lang="ru-RU" sz="1600" dirty="0" err="1">
                <a:latin typeface="Calibri" panose="020F0502020204030204" pitchFamily="34" charset="0"/>
                <a:ea typeface="Calibri" panose="020F0502020204030204" pitchFamily="34" charset="0"/>
                <a:cs typeface="Calibri" panose="020F0502020204030204" pitchFamily="34" charset="0"/>
              </a:rPr>
              <a:t>обезщетение</a:t>
            </a:r>
            <a:r>
              <a:rPr lang="ru-RU" sz="1600" dirty="0">
                <a:latin typeface="Calibri" panose="020F0502020204030204" pitchFamily="34" charset="0"/>
                <a:ea typeface="Calibri" panose="020F0502020204030204" pitchFamily="34" charset="0"/>
                <a:cs typeface="Calibri" panose="020F0502020204030204" pitchFamily="34" charset="0"/>
              </a:rPr>
              <a:t> при </a:t>
            </a:r>
            <a:r>
              <a:rPr lang="ru-RU" sz="1600" dirty="0" err="1">
                <a:latin typeface="Calibri" panose="020F0502020204030204" pitchFamily="34" charset="0"/>
                <a:ea typeface="Calibri" panose="020F0502020204030204" pitchFamily="34" charset="0"/>
                <a:cs typeface="Calibri" panose="020F0502020204030204" pitchFamily="34" charset="0"/>
              </a:rPr>
              <a:t>прилагане</a:t>
            </a:r>
            <a:r>
              <a:rPr lang="ru-RU" sz="1600" dirty="0">
                <a:latin typeface="Calibri" panose="020F0502020204030204" pitchFamily="34" charset="0"/>
                <a:ea typeface="Calibri" panose="020F0502020204030204" pitchFamily="34" charset="0"/>
                <a:cs typeface="Calibri" panose="020F0502020204030204" pitchFamily="34" charset="0"/>
              </a:rPr>
              <a:t> на критерия за </a:t>
            </a:r>
            <a:r>
              <a:rPr lang="ru-RU" sz="1600" dirty="0" err="1">
                <a:latin typeface="Calibri" panose="020F0502020204030204" pitchFamily="34" charset="0"/>
                <a:ea typeface="Calibri" panose="020F0502020204030204" pitchFamily="34" charset="0"/>
                <a:cs typeface="Calibri" panose="020F0502020204030204" pitchFamily="34" charset="0"/>
              </a:rPr>
              <a:t>справедливост</a:t>
            </a:r>
            <a:r>
              <a:rPr lang="ru-RU" dirty="0">
                <a:latin typeface="Calibri" panose="020F0502020204030204" pitchFamily="34" charset="0"/>
                <a:ea typeface="Calibri" panose="020F0502020204030204" pitchFamily="34" charset="0"/>
                <a:cs typeface="Calibri" panose="020F0502020204030204" pitchFamily="34" charset="0"/>
              </a:rPr>
              <a:t> (</a:t>
            </a:r>
            <a:r>
              <a:rPr lang="ru-RU" sz="1600" dirty="0">
                <a:latin typeface="Calibri" panose="020F0502020204030204" pitchFamily="34" charset="0"/>
                <a:ea typeface="Calibri" panose="020F0502020204030204" pitchFamily="34" charset="0"/>
                <a:cs typeface="Calibri" panose="020F0502020204030204" pitchFamily="34" charset="0"/>
              </a:rPr>
              <a:t>напр. чл. 52 ЗЗД, чл. 95а от Закона за </a:t>
            </a:r>
            <a:r>
              <a:rPr lang="ru-RU" sz="1600" dirty="0" err="1">
                <a:latin typeface="Calibri" panose="020F0502020204030204" pitchFamily="34" charset="0"/>
                <a:ea typeface="Calibri" panose="020F0502020204030204" pitchFamily="34" charset="0"/>
                <a:cs typeface="Calibri" panose="020F0502020204030204" pitchFamily="34" charset="0"/>
              </a:rPr>
              <a:t>авторското</a:t>
            </a:r>
            <a:r>
              <a:rPr lang="ru-RU" sz="1600" dirty="0">
                <a:latin typeface="Calibri" panose="020F0502020204030204" pitchFamily="34" charset="0"/>
                <a:ea typeface="Calibri" panose="020F0502020204030204" pitchFamily="34" charset="0"/>
                <a:cs typeface="Calibri" panose="020F0502020204030204" pitchFamily="34" charset="0"/>
              </a:rPr>
              <a:t> право и сродните </a:t>
            </a:r>
            <a:r>
              <a:rPr lang="ru-RU" sz="1600" dirty="0" err="1">
                <a:latin typeface="Calibri" panose="020F0502020204030204" pitchFamily="34" charset="0"/>
                <a:ea typeface="Calibri" panose="020F0502020204030204" pitchFamily="34" charset="0"/>
                <a:cs typeface="Calibri" panose="020F0502020204030204" pitchFamily="34" charset="0"/>
              </a:rPr>
              <a:t>му</a:t>
            </a:r>
            <a:r>
              <a:rPr lang="ru-RU" sz="1600" dirty="0">
                <a:latin typeface="Calibri" panose="020F0502020204030204" pitchFamily="34" charset="0"/>
                <a:ea typeface="Calibri" panose="020F0502020204030204" pitchFamily="34" charset="0"/>
                <a:cs typeface="Calibri" panose="020F0502020204030204" pitchFamily="34" charset="0"/>
              </a:rPr>
              <a:t> права, чл. 28 от Закона за </a:t>
            </a:r>
            <a:r>
              <a:rPr lang="ru-RU" sz="1600" dirty="0" err="1">
                <a:latin typeface="Calibri" panose="020F0502020204030204" pitchFamily="34" charset="0"/>
                <a:ea typeface="Calibri" panose="020F0502020204030204" pitchFamily="34" charset="0"/>
                <a:cs typeface="Calibri" panose="020F0502020204030204" pitchFamily="34" charset="0"/>
              </a:rPr>
              <a:t>патентите</a:t>
            </a:r>
            <a:r>
              <a:rPr lang="ru-RU" sz="1600" dirty="0">
                <a:latin typeface="Calibri" panose="020F0502020204030204" pitchFamily="34" charset="0"/>
                <a:ea typeface="Calibri" panose="020F0502020204030204" pitchFamily="34" charset="0"/>
                <a:cs typeface="Calibri" panose="020F0502020204030204" pitchFamily="34" charset="0"/>
              </a:rPr>
              <a:t> и </a:t>
            </a:r>
            <a:r>
              <a:rPr lang="ru-RU" sz="1600" dirty="0" err="1">
                <a:latin typeface="Calibri" panose="020F0502020204030204" pitchFamily="34" charset="0"/>
                <a:ea typeface="Calibri" panose="020F0502020204030204" pitchFamily="34" charset="0"/>
                <a:cs typeface="Calibri" panose="020F0502020204030204" pitchFamily="34" charset="0"/>
              </a:rPr>
              <a:t>регистрацията</a:t>
            </a:r>
            <a:r>
              <a:rPr lang="ru-RU" sz="1600" dirty="0">
                <a:latin typeface="Calibri" panose="020F0502020204030204" pitchFamily="34" charset="0"/>
                <a:ea typeface="Calibri" panose="020F0502020204030204" pitchFamily="34" charset="0"/>
                <a:cs typeface="Calibri" panose="020F0502020204030204" pitchFamily="34" charset="0"/>
              </a:rPr>
              <a:t> на </a:t>
            </a:r>
            <a:r>
              <a:rPr lang="ru-RU" sz="1600" dirty="0" err="1">
                <a:latin typeface="Calibri" panose="020F0502020204030204" pitchFamily="34" charset="0"/>
                <a:ea typeface="Calibri" panose="020F0502020204030204" pitchFamily="34" charset="0"/>
                <a:cs typeface="Calibri" panose="020F0502020204030204" pitchFamily="34" charset="0"/>
              </a:rPr>
              <a:t>полезните</a:t>
            </a:r>
            <a:r>
              <a:rPr lang="ru-RU" sz="1600" dirty="0">
                <a:latin typeface="Calibri" panose="020F0502020204030204" pitchFamily="34" charset="0"/>
                <a:ea typeface="Calibri" panose="020F0502020204030204" pitchFamily="34" charset="0"/>
                <a:cs typeface="Calibri" panose="020F0502020204030204" pitchFamily="34" charset="0"/>
              </a:rPr>
              <a:t> модели, чл. 57а от Закона за </a:t>
            </a:r>
            <a:r>
              <a:rPr lang="ru-RU" sz="1600" dirty="0" err="1">
                <a:latin typeface="Calibri" panose="020F0502020204030204" pitchFamily="34" charset="0"/>
                <a:ea typeface="Calibri" panose="020F0502020204030204" pitchFamily="34" charset="0"/>
                <a:cs typeface="Calibri" panose="020F0502020204030204" pitchFamily="34" charset="0"/>
              </a:rPr>
              <a:t>промишления</a:t>
            </a:r>
            <a:r>
              <a:rPr lang="ru-RU" sz="1600" dirty="0">
                <a:latin typeface="Calibri" panose="020F0502020204030204" pitchFamily="34" charset="0"/>
                <a:ea typeface="Calibri" panose="020F0502020204030204" pitchFamily="34" charset="0"/>
                <a:cs typeface="Calibri" panose="020F0502020204030204" pitchFamily="34" charset="0"/>
              </a:rPr>
              <a:t> дизайн, чл. 118 от Закона за </a:t>
            </a:r>
            <a:r>
              <a:rPr lang="ru-RU" sz="1600" dirty="0" err="1">
                <a:latin typeface="Calibri" panose="020F0502020204030204" pitchFamily="34" charset="0"/>
                <a:ea typeface="Calibri" panose="020F0502020204030204" pitchFamily="34" charset="0"/>
                <a:cs typeface="Calibri" panose="020F0502020204030204" pitchFamily="34" charset="0"/>
              </a:rPr>
              <a:t>марките</a:t>
            </a:r>
            <a:r>
              <a:rPr lang="ru-RU" sz="1600" dirty="0">
                <a:latin typeface="Calibri" panose="020F0502020204030204" pitchFamily="34" charset="0"/>
                <a:ea typeface="Calibri" panose="020F0502020204030204" pitchFamily="34" charset="0"/>
                <a:cs typeface="Calibri" panose="020F0502020204030204" pitchFamily="34" charset="0"/>
              </a:rPr>
              <a:t> и </a:t>
            </a:r>
            <a:r>
              <a:rPr lang="ru-RU" sz="1600" dirty="0" err="1">
                <a:latin typeface="Calibri" panose="020F0502020204030204" pitchFamily="34" charset="0"/>
                <a:ea typeface="Calibri" panose="020F0502020204030204" pitchFamily="34" charset="0"/>
                <a:cs typeface="Calibri" panose="020F0502020204030204" pitchFamily="34" charset="0"/>
              </a:rPr>
              <a:t>географските</a:t>
            </a:r>
            <a:r>
              <a:rPr lang="ru-RU" sz="1600" dirty="0">
                <a:latin typeface="Calibri" panose="020F0502020204030204" pitchFamily="34" charset="0"/>
                <a:ea typeface="Calibri" panose="020F0502020204030204" pitchFamily="34" charset="0"/>
                <a:cs typeface="Calibri" panose="020F0502020204030204" pitchFamily="34" charset="0"/>
              </a:rPr>
              <a:t> </a:t>
            </a:r>
            <a:r>
              <a:rPr lang="ru-RU" sz="1600" dirty="0" err="1">
                <a:latin typeface="Calibri" panose="020F0502020204030204" pitchFamily="34" charset="0"/>
                <a:ea typeface="Calibri" panose="020F0502020204030204" pitchFamily="34" charset="0"/>
                <a:cs typeface="Calibri" panose="020F0502020204030204" pitchFamily="34" charset="0"/>
              </a:rPr>
              <a:t>означения</a:t>
            </a:r>
            <a:r>
              <a:rPr lang="ru-RU" sz="1600" dirty="0">
                <a:latin typeface="Calibri" panose="020F0502020204030204" pitchFamily="34" charset="0"/>
                <a:ea typeface="Calibri" panose="020F0502020204030204" pitchFamily="34" charset="0"/>
                <a:cs typeface="Calibri" panose="020F0502020204030204" pitchFamily="34" charset="0"/>
              </a:rPr>
              <a:t>, чл. 7 и чл. 11 ТЗ и др. </a:t>
            </a:r>
            <a:r>
              <a:rPr lang="ru-RU" sz="1600" dirty="0" err="1">
                <a:latin typeface="Calibri" panose="020F0502020204030204" pitchFamily="34" charset="0"/>
                <a:ea typeface="Calibri" panose="020F0502020204030204" pitchFamily="34" charset="0"/>
                <a:cs typeface="Calibri" panose="020F0502020204030204" pitchFamily="34" charset="0"/>
              </a:rPr>
              <a:t>подобни</a:t>
            </a:r>
            <a:r>
              <a:rPr lang="ru-RU" sz="1600" dirty="0">
                <a:latin typeface="Calibri" panose="020F0502020204030204" pitchFamily="34" charset="0"/>
                <a:ea typeface="Calibri" panose="020F0502020204030204" pitchFamily="34" charset="0"/>
                <a:cs typeface="Calibri" panose="020F0502020204030204" pitchFamily="34" charset="0"/>
              </a:rPr>
              <a:t>); - </a:t>
            </a:r>
            <a:r>
              <a:rPr lang="ru-RU" sz="1600" dirty="0" err="1">
                <a:latin typeface="Calibri" panose="020F0502020204030204" pitchFamily="34" charset="0"/>
                <a:ea typeface="Calibri" panose="020F0502020204030204" pitchFamily="34" charset="0"/>
                <a:cs typeface="Calibri" panose="020F0502020204030204" pitchFamily="34" charset="0"/>
              </a:rPr>
              <a:t>издръжка</a:t>
            </a:r>
            <a:r>
              <a:rPr lang="ru-RU" sz="1600" dirty="0">
                <a:latin typeface="Calibri" panose="020F0502020204030204" pitchFamily="34" charset="0"/>
                <a:ea typeface="Calibri" panose="020F0502020204030204" pitchFamily="34" charset="0"/>
                <a:cs typeface="Calibri" panose="020F0502020204030204" pitchFamily="34" charset="0"/>
              </a:rPr>
              <a:t>; - р-м на </a:t>
            </a:r>
            <a:r>
              <a:rPr lang="ru-RU" sz="1600" dirty="0" err="1">
                <a:latin typeface="Calibri" panose="020F0502020204030204" pitchFamily="34" charset="0"/>
                <a:ea typeface="Calibri" panose="020F0502020204030204" pitchFamily="34" charset="0"/>
                <a:cs typeface="Calibri" panose="020F0502020204030204" pitchFamily="34" charset="0"/>
              </a:rPr>
              <a:t>лични</a:t>
            </a:r>
            <a:r>
              <a:rPr lang="ru-RU" sz="1600" dirty="0">
                <a:latin typeface="Calibri" panose="020F0502020204030204" pitchFamily="34" charset="0"/>
                <a:ea typeface="Calibri" panose="020F0502020204030204" pitchFamily="34" charset="0"/>
                <a:cs typeface="Calibri" panose="020F0502020204030204" pitchFamily="34" charset="0"/>
              </a:rPr>
              <a:t> отношения с </a:t>
            </a:r>
            <a:r>
              <a:rPr lang="ru-RU" sz="1600" dirty="0" err="1">
                <a:latin typeface="Calibri" panose="020F0502020204030204" pitchFamily="34" charset="0"/>
                <a:ea typeface="Calibri" panose="020F0502020204030204" pitchFamily="34" charset="0"/>
                <a:cs typeface="Calibri" panose="020F0502020204030204" pitchFamily="34" charset="0"/>
              </a:rPr>
              <a:t>дете</a:t>
            </a:r>
            <a:r>
              <a:rPr lang="ru-RU" sz="1600" dirty="0">
                <a:latin typeface="Calibri" panose="020F0502020204030204" pitchFamily="34" charset="0"/>
                <a:ea typeface="Calibri" panose="020F0502020204030204" pitchFamily="34" charset="0"/>
                <a:cs typeface="Calibri" panose="020F0502020204030204" pitchFamily="34" charset="0"/>
              </a:rPr>
              <a:t>; - </a:t>
            </a:r>
            <a:r>
              <a:rPr lang="ru-RU" sz="1600" dirty="0" err="1">
                <a:latin typeface="Calibri" panose="020F0502020204030204" pitchFamily="34" charset="0"/>
                <a:ea typeface="Calibri" panose="020F0502020204030204" pitchFamily="34" charset="0"/>
                <a:cs typeface="Calibri" panose="020F0502020204030204" pitchFamily="34" charset="0"/>
              </a:rPr>
              <a:t>глоба</a:t>
            </a:r>
            <a:r>
              <a:rPr lang="ru-RU" sz="1600" dirty="0">
                <a:latin typeface="Calibri" panose="020F0502020204030204" pitchFamily="34" charset="0"/>
                <a:ea typeface="Calibri" panose="020F0502020204030204" pitchFamily="34" charset="0"/>
                <a:cs typeface="Calibri" panose="020F0502020204030204" pitchFamily="34" charset="0"/>
              </a:rPr>
              <a:t>; - срок на разрешение по чл. 127а СК; - мерки за защита по Закона за защита от </a:t>
            </a:r>
            <a:r>
              <a:rPr lang="ru-RU" sz="1600" dirty="0" err="1">
                <a:latin typeface="Calibri" panose="020F0502020204030204" pitchFamily="34" charset="0"/>
                <a:ea typeface="Calibri" panose="020F0502020204030204" pitchFamily="34" charset="0"/>
                <a:cs typeface="Calibri" panose="020F0502020204030204" pitchFamily="34" charset="0"/>
              </a:rPr>
              <a:t>домашно</a:t>
            </a:r>
            <a:r>
              <a:rPr lang="ru-RU" sz="1600" dirty="0">
                <a:latin typeface="Calibri" panose="020F0502020204030204" pitchFamily="34" charset="0"/>
                <a:ea typeface="Calibri" panose="020F0502020204030204" pitchFamily="34" charset="0"/>
                <a:cs typeface="Calibri" panose="020F0502020204030204" pitchFamily="34" charset="0"/>
              </a:rPr>
              <a:t> насилие или срока за </a:t>
            </a:r>
            <a:r>
              <a:rPr lang="ru-RU" sz="1600" dirty="0" err="1">
                <a:latin typeface="Calibri" panose="020F0502020204030204" pitchFamily="34" charset="0"/>
                <a:ea typeface="Calibri" panose="020F0502020204030204" pitchFamily="34" charset="0"/>
                <a:cs typeface="Calibri" panose="020F0502020204030204" pitchFamily="34" charset="0"/>
              </a:rPr>
              <a:t>тяхното</a:t>
            </a:r>
            <a:r>
              <a:rPr lang="ru-RU" sz="1600" dirty="0">
                <a:latin typeface="Calibri" panose="020F0502020204030204" pitchFamily="34" charset="0"/>
                <a:ea typeface="Calibri" panose="020F0502020204030204" pitchFamily="34" charset="0"/>
                <a:cs typeface="Calibri" panose="020F0502020204030204" pitchFamily="34" charset="0"/>
              </a:rPr>
              <a:t> приложение; - размер на </a:t>
            </a:r>
            <a:r>
              <a:rPr lang="ru-RU" sz="1600" dirty="0" err="1">
                <a:latin typeface="Calibri" panose="020F0502020204030204" pitchFamily="34" charset="0"/>
                <a:ea typeface="Calibri" panose="020F0502020204030204" pitchFamily="34" charset="0"/>
                <a:cs typeface="Calibri" panose="020F0502020204030204" pitchFamily="34" charset="0"/>
              </a:rPr>
              <a:t>адвокатско</a:t>
            </a:r>
            <a:r>
              <a:rPr lang="ru-RU" sz="1600" dirty="0">
                <a:latin typeface="Calibri" panose="020F0502020204030204" pitchFamily="34" charset="0"/>
                <a:ea typeface="Calibri" panose="020F0502020204030204" pitchFamily="34" charset="0"/>
                <a:cs typeface="Calibri" panose="020F0502020204030204" pitchFamily="34" charset="0"/>
              </a:rPr>
              <a:t>/</a:t>
            </a:r>
            <a:r>
              <a:rPr lang="ru-RU" sz="1600" dirty="0" err="1">
                <a:latin typeface="Calibri" panose="020F0502020204030204" pitchFamily="34" charset="0"/>
                <a:ea typeface="Calibri" panose="020F0502020204030204" pitchFamily="34" charset="0"/>
                <a:cs typeface="Calibri" panose="020F0502020204030204" pitchFamily="34" charset="0"/>
              </a:rPr>
              <a:t>юриск</a:t>
            </a:r>
            <a:r>
              <a:rPr lang="ru-RU" sz="1600" dirty="0">
                <a:latin typeface="Calibri" panose="020F0502020204030204" pitchFamily="34" charset="0"/>
                <a:ea typeface="Calibri" panose="020F0502020204030204" pitchFamily="34" charset="0"/>
                <a:cs typeface="Calibri" panose="020F0502020204030204" pitchFamily="34" charset="0"/>
              </a:rPr>
              <a:t>. </a:t>
            </a:r>
            <a:r>
              <a:rPr lang="ru-RU" sz="1600" dirty="0" err="1">
                <a:latin typeface="Calibri" panose="020F0502020204030204" pitchFamily="34" charset="0"/>
                <a:ea typeface="Calibri" panose="020F0502020204030204" pitchFamily="34" charset="0"/>
                <a:cs typeface="Calibri" panose="020F0502020204030204" pitchFamily="34" charset="0"/>
              </a:rPr>
              <a:t>възнаграждение</a:t>
            </a:r>
            <a:r>
              <a:rPr lang="ru-RU" sz="1600" dirty="0">
                <a:latin typeface="Calibri" panose="020F0502020204030204" pitchFamily="34" charset="0"/>
                <a:ea typeface="Calibri" panose="020F0502020204030204" pitchFamily="34" charset="0"/>
                <a:cs typeface="Calibri" panose="020F0502020204030204" pitchFamily="34" charset="0"/>
              </a:rPr>
              <a:t> при </a:t>
            </a:r>
            <a:r>
              <a:rPr lang="ru-RU" sz="1600" dirty="0" err="1">
                <a:latin typeface="Calibri" panose="020F0502020204030204" pitchFamily="34" charset="0"/>
                <a:ea typeface="Calibri" panose="020F0502020204030204" pitchFamily="34" charset="0"/>
                <a:cs typeface="Calibri" panose="020F0502020204030204" pitchFamily="34" charset="0"/>
              </a:rPr>
              <a:t>прилагане</a:t>
            </a:r>
            <a:r>
              <a:rPr lang="ru-RU" sz="1600" dirty="0">
                <a:latin typeface="Calibri" panose="020F0502020204030204" pitchFamily="34" charset="0"/>
                <a:ea typeface="Calibri" panose="020F0502020204030204" pitchFamily="34" charset="0"/>
                <a:cs typeface="Calibri" panose="020F0502020204030204" pitchFamily="34" charset="0"/>
              </a:rPr>
              <a:t> на критерия за </a:t>
            </a:r>
            <a:r>
              <a:rPr lang="ru-RU" sz="1600" dirty="0" err="1">
                <a:latin typeface="Calibri" panose="020F0502020204030204" pitchFamily="34" charset="0"/>
                <a:ea typeface="Calibri" panose="020F0502020204030204" pitchFamily="34" charset="0"/>
                <a:cs typeface="Calibri" panose="020F0502020204030204" pitchFamily="34" charset="0"/>
              </a:rPr>
              <a:t>прекомерност</a:t>
            </a:r>
            <a:r>
              <a:rPr lang="ru-RU" sz="1600" dirty="0">
                <a:latin typeface="Calibri" panose="020F0502020204030204" pitchFamily="34" charset="0"/>
                <a:ea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3175956408"/>
      </p:ext>
    </p:extLst>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497718206"/>
              </p:ext>
            </p:extLst>
          </p:nvPr>
        </p:nvGraphicFramePr>
        <p:xfrm>
          <a:off x="323528" y="2348880"/>
          <a:ext cx="8352928" cy="3925824"/>
        </p:xfrm>
        <a:graphic>
          <a:graphicData uri="http://schemas.openxmlformats.org/drawingml/2006/table">
            <a:tbl>
              <a:tblPr firstRow="1" firstCol="1" bandRow="1">
                <a:tableStyleId>{21E4AEA4-8DFA-4A89-87EB-49C32662AFE0}</a:tableStyleId>
              </a:tblPr>
              <a:tblGrid>
                <a:gridCol w="1584176">
                  <a:extLst>
                    <a:ext uri="{9D8B030D-6E8A-4147-A177-3AD203B41FA5}">
                      <a16:colId xmlns:a16="http://schemas.microsoft.com/office/drawing/2014/main" xmlns="" val="20000"/>
                    </a:ext>
                  </a:extLst>
                </a:gridCol>
                <a:gridCol w="936104">
                  <a:extLst>
                    <a:ext uri="{9D8B030D-6E8A-4147-A177-3AD203B41FA5}">
                      <a16:colId xmlns:a16="http://schemas.microsoft.com/office/drawing/2014/main" xmlns="" val="20001"/>
                    </a:ext>
                  </a:extLst>
                </a:gridCol>
                <a:gridCol w="961197">
                  <a:extLst>
                    <a:ext uri="{9D8B030D-6E8A-4147-A177-3AD203B41FA5}">
                      <a16:colId xmlns:a16="http://schemas.microsoft.com/office/drawing/2014/main" xmlns="" val="20002"/>
                    </a:ext>
                  </a:extLst>
                </a:gridCol>
                <a:gridCol w="983019">
                  <a:extLst>
                    <a:ext uri="{9D8B030D-6E8A-4147-A177-3AD203B41FA5}">
                      <a16:colId xmlns:a16="http://schemas.microsoft.com/office/drawing/2014/main" xmlns="" val="20003"/>
                    </a:ext>
                  </a:extLst>
                </a:gridCol>
                <a:gridCol w="936104">
                  <a:extLst>
                    <a:ext uri="{9D8B030D-6E8A-4147-A177-3AD203B41FA5}">
                      <a16:colId xmlns:a16="http://schemas.microsoft.com/office/drawing/2014/main" xmlns="" val="20004"/>
                    </a:ext>
                  </a:extLst>
                </a:gridCol>
                <a:gridCol w="1008112">
                  <a:extLst>
                    <a:ext uri="{9D8B030D-6E8A-4147-A177-3AD203B41FA5}">
                      <a16:colId xmlns:a16="http://schemas.microsoft.com/office/drawing/2014/main" xmlns="" val="20005"/>
                    </a:ext>
                  </a:extLst>
                </a:gridCol>
                <a:gridCol w="936104">
                  <a:extLst>
                    <a:ext uri="{9D8B030D-6E8A-4147-A177-3AD203B41FA5}">
                      <a16:colId xmlns:a16="http://schemas.microsoft.com/office/drawing/2014/main" xmlns="" val="20006"/>
                    </a:ext>
                  </a:extLst>
                </a:gridCol>
                <a:gridCol w="1008112">
                  <a:extLst>
                    <a:ext uri="{9D8B030D-6E8A-4147-A177-3AD203B41FA5}">
                      <a16:colId xmlns:a16="http://schemas.microsoft.com/office/drawing/2014/main" xmlns="" val="20007"/>
                    </a:ext>
                  </a:extLst>
                </a:gridCol>
              </a:tblGrid>
              <a:tr h="0">
                <a:tc>
                  <a:txBody>
                    <a:bodyPr/>
                    <a:lstStyle/>
                    <a:p>
                      <a:pPr marR="180340" algn="l">
                        <a:lnSpc>
                          <a:spcPct val="115000"/>
                        </a:lnSpc>
                        <a:spcAft>
                          <a:spcPts val="0"/>
                        </a:spcAft>
                      </a:pPr>
                      <a:r>
                        <a:rPr lang="bg-BG" sz="1800" dirty="0">
                          <a:effectLst/>
                          <a:latin typeface="Calibri" panose="020F0502020204030204" pitchFamily="34" charset="0"/>
                          <a:ea typeface="Calibri" panose="020F0502020204030204" pitchFamily="34" charset="0"/>
                          <a:cs typeface="Calibri" panose="020F0502020204030204" pitchFamily="34" charset="0"/>
                        </a:rPr>
                        <a:t>Върнали се бр. обжалвани </a:t>
                      </a:r>
                    </a:p>
                    <a:p>
                      <a:pPr marR="180340" algn="l">
                        <a:lnSpc>
                          <a:spcPct val="115000"/>
                        </a:lnSpc>
                        <a:spcAft>
                          <a:spcPts val="0"/>
                        </a:spcAft>
                      </a:pPr>
                      <a:r>
                        <a:rPr lang="bg-BG" sz="1800" dirty="0">
                          <a:effectLst/>
                          <a:latin typeface="Calibri" panose="020F0502020204030204" pitchFamily="34" charset="0"/>
                          <a:ea typeface="Calibri" panose="020F0502020204030204" pitchFamily="34" charset="0"/>
                          <a:cs typeface="Calibri" panose="020F0502020204030204" pitchFamily="34" charset="0"/>
                        </a:rPr>
                        <a:t>решения</a:t>
                      </a:r>
                    </a:p>
                  </a:txBody>
                  <a:tcPr marL="68580" marR="68580" marT="0" marB="0"/>
                </a:tc>
                <a:tc>
                  <a:txBody>
                    <a:bodyPr/>
                    <a:lstStyle/>
                    <a:p>
                      <a:pPr marR="180340" algn="just">
                        <a:lnSpc>
                          <a:spcPct val="115000"/>
                        </a:lnSpc>
                        <a:spcAft>
                          <a:spcPts val="0"/>
                        </a:spcAft>
                      </a:pPr>
                      <a:r>
                        <a:rPr lang="bg-BG" sz="1800" dirty="0" err="1">
                          <a:effectLst/>
                          <a:latin typeface="Calibri" panose="020F0502020204030204" pitchFamily="34" charset="0"/>
                          <a:ea typeface="Calibri" panose="020F0502020204030204" pitchFamily="34" charset="0"/>
                          <a:cs typeface="Calibri" panose="020F0502020204030204" pitchFamily="34" charset="0"/>
                        </a:rPr>
                        <a:t>инд</a:t>
                      </a:r>
                      <a:r>
                        <a:rPr lang="bg-BG" sz="1800" dirty="0">
                          <a:effectLst/>
                          <a:latin typeface="Calibri" panose="020F0502020204030204" pitchFamily="34" charset="0"/>
                          <a:ea typeface="Calibri" panose="020F0502020204030204" pitchFamily="34" charset="0"/>
                          <a:cs typeface="Calibri" panose="020F0502020204030204" pitchFamily="34" charset="0"/>
                        </a:rPr>
                        <a:t>. </a:t>
                      </a:r>
                    </a:p>
                    <a:p>
                      <a:pPr marR="180340" algn="just">
                        <a:lnSpc>
                          <a:spcPct val="115000"/>
                        </a:lnSpc>
                        <a:spcAft>
                          <a:spcPts val="0"/>
                        </a:spcAft>
                      </a:pPr>
                      <a:r>
                        <a:rPr lang="bg-BG" sz="1800" dirty="0">
                          <a:effectLst/>
                          <a:latin typeface="Calibri" panose="020F0502020204030204" pitchFamily="34" charset="0"/>
                          <a:ea typeface="Calibri" panose="020F0502020204030204" pitchFamily="34" charset="0"/>
                          <a:cs typeface="Calibri" panose="020F0502020204030204" pitchFamily="34" charset="0"/>
                        </a:rPr>
                        <a:t>1-1</a:t>
                      </a:r>
                    </a:p>
                  </a:txBody>
                  <a:tcPr marL="68580" marR="68580" marT="0" marB="0"/>
                </a:tc>
                <a:tc>
                  <a:txBody>
                    <a:bodyPr/>
                    <a:lstStyle/>
                    <a:p>
                      <a:pPr marR="180340" algn="just">
                        <a:lnSpc>
                          <a:spcPct val="115000"/>
                        </a:lnSpc>
                        <a:spcAft>
                          <a:spcPts val="0"/>
                        </a:spcAft>
                      </a:pPr>
                      <a:r>
                        <a:rPr lang="bg-BG" sz="1800" dirty="0" err="1">
                          <a:effectLst/>
                          <a:latin typeface="Calibri" panose="020F0502020204030204" pitchFamily="34" charset="0"/>
                          <a:ea typeface="Calibri" panose="020F0502020204030204" pitchFamily="34" charset="0"/>
                          <a:cs typeface="Calibri" panose="020F0502020204030204" pitchFamily="34" charset="0"/>
                        </a:rPr>
                        <a:t>инд</a:t>
                      </a:r>
                      <a:r>
                        <a:rPr lang="bg-BG" sz="1800" dirty="0">
                          <a:effectLst/>
                          <a:latin typeface="Calibri" panose="020F0502020204030204" pitchFamily="34" charset="0"/>
                          <a:ea typeface="Calibri" panose="020F0502020204030204" pitchFamily="34" charset="0"/>
                          <a:cs typeface="Calibri" panose="020F0502020204030204" pitchFamily="34" charset="0"/>
                        </a:rPr>
                        <a:t>. </a:t>
                      </a:r>
                    </a:p>
                    <a:p>
                      <a:pPr marR="180340" algn="just">
                        <a:lnSpc>
                          <a:spcPct val="115000"/>
                        </a:lnSpc>
                        <a:spcAft>
                          <a:spcPts val="0"/>
                        </a:spcAft>
                      </a:pPr>
                      <a:r>
                        <a:rPr lang="bg-BG" sz="1800" dirty="0">
                          <a:effectLst/>
                          <a:latin typeface="Calibri" panose="020F0502020204030204" pitchFamily="34" charset="0"/>
                          <a:ea typeface="Calibri" panose="020F0502020204030204" pitchFamily="34" charset="0"/>
                          <a:cs typeface="Calibri" panose="020F0502020204030204" pitchFamily="34" charset="0"/>
                        </a:rPr>
                        <a:t>1-3а</a:t>
                      </a:r>
                    </a:p>
                  </a:txBody>
                  <a:tcPr marL="68580" marR="68580" marT="0" marB="0"/>
                </a:tc>
                <a:tc>
                  <a:txBody>
                    <a:bodyPr/>
                    <a:lstStyle/>
                    <a:p>
                      <a:pPr marR="180340" algn="just">
                        <a:lnSpc>
                          <a:spcPct val="115000"/>
                        </a:lnSpc>
                        <a:spcAft>
                          <a:spcPts val="0"/>
                        </a:spcAft>
                      </a:pPr>
                      <a:r>
                        <a:rPr lang="bg-BG" sz="1800" dirty="0" err="1">
                          <a:effectLst/>
                          <a:latin typeface="Calibri" panose="020F0502020204030204" pitchFamily="34" charset="0"/>
                          <a:ea typeface="Calibri" panose="020F0502020204030204" pitchFamily="34" charset="0"/>
                          <a:cs typeface="Calibri" panose="020F0502020204030204" pitchFamily="34" charset="0"/>
                        </a:rPr>
                        <a:t>инд</a:t>
                      </a:r>
                      <a:r>
                        <a:rPr lang="bg-BG" sz="1800" dirty="0">
                          <a:effectLst/>
                          <a:latin typeface="Calibri" panose="020F0502020204030204" pitchFamily="34" charset="0"/>
                          <a:ea typeface="Calibri" panose="020F0502020204030204" pitchFamily="34" charset="0"/>
                          <a:cs typeface="Calibri" panose="020F0502020204030204" pitchFamily="34" charset="0"/>
                        </a:rPr>
                        <a:t>.</a:t>
                      </a:r>
                    </a:p>
                    <a:p>
                      <a:pPr marR="180340" algn="just">
                        <a:lnSpc>
                          <a:spcPct val="115000"/>
                        </a:lnSpc>
                        <a:spcAft>
                          <a:spcPts val="0"/>
                        </a:spcAft>
                      </a:pPr>
                      <a:r>
                        <a:rPr lang="bg-BG" sz="1800" dirty="0">
                          <a:effectLst/>
                          <a:latin typeface="Calibri" panose="020F0502020204030204" pitchFamily="34" charset="0"/>
                          <a:ea typeface="Calibri" panose="020F0502020204030204" pitchFamily="34" charset="0"/>
                          <a:cs typeface="Calibri" panose="020F0502020204030204" pitchFamily="34" charset="0"/>
                        </a:rPr>
                        <a:t>1-3б</a:t>
                      </a:r>
                    </a:p>
                    <a:p>
                      <a:pPr marR="180340" algn="just">
                        <a:lnSpc>
                          <a:spcPct val="115000"/>
                        </a:lnSpc>
                        <a:spcAft>
                          <a:spcPts val="0"/>
                        </a:spcAft>
                      </a:pPr>
                      <a:r>
                        <a:rPr lang="bg-BG" sz="1800" dirty="0">
                          <a:effectLst/>
                          <a:latin typeface="Calibri" panose="020F0502020204030204" pitchFamily="34" charset="0"/>
                          <a:ea typeface="Calibri" panose="020F0502020204030204" pitchFamily="34" charset="0"/>
                          <a:cs typeface="Calibri" panose="020F0502020204030204" pitchFamily="34" charset="0"/>
                        </a:rPr>
                        <a:t>1-3г</a:t>
                      </a:r>
                    </a:p>
                  </a:txBody>
                  <a:tcPr marL="68580" marR="68580" marT="0" marB="0"/>
                </a:tc>
                <a:tc>
                  <a:txBody>
                    <a:bodyPr/>
                    <a:lstStyle/>
                    <a:p>
                      <a:pPr marR="180340" algn="just">
                        <a:lnSpc>
                          <a:spcPct val="115000"/>
                        </a:lnSpc>
                        <a:spcAft>
                          <a:spcPts val="0"/>
                        </a:spcAft>
                      </a:pPr>
                      <a:r>
                        <a:rPr lang="bg-BG" sz="1800" dirty="0" err="1">
                          <a:effectLst/>
                          <a:latin typeface="Calibri" panose="020F0502020204030204" pitchFamily="34" charset="0"/>
                          <a:ea typeface="Calibri" panose="020F0502020204030204" pitchFamily="34" charset="0"/>
                          <a:cs typeface="Calibri" panose="020F0502020204030204" pitchFamily="34" charset="0"/>
                        </a:rPr>
                        <a:t>инд</a:t>
                      </a:r>
                      <a:r>
                        <a:rPr lang="bg-BG" sz="1800" dirty="0">
                          <a:effectLst/>
                          <a:latin typeface="Calibri" panose="020F0502020204030204" pitchFamily="34" charset="0"/>
                          <a:ea typeface="Calibri" panose="020F0502020204030204" pitchFamily="34" charset="0"/>
                          <a:cs typeface="Calibri" panose="020F0502020204030204" pitchFamily="34" charset="0"/>
                        </a:rPr>
                        <a:t>. </a:t>
                      </a:r>
                    </a:p>
                    <a:p>
                      <a:pPr marR="180340" algn="just">
                        <a:lnSpc>
                          <a:spcPct val="115000"/>
                        </a:lnSpc>
                        <a:spcAft>
                          <a:spcPts val="0"/>
                        </a:spcAft>
                      </a:pPr>
                      <a:r>
                        <a:rPr lang="bg-BG" sz="1800" dirty="0">
                          <a:effectLst/>
                          <a:latin typeface="Calibri" panose="020F0502020204030204" pitchFamily="34" charset="0"/>
                          <a:ea typeface="Calibri" panose="020F0502020204030204" pitchFamily="34" charset="0"/>
                          <a:cs typeface="Calibri" panose="020F0502020204030204" pitchFamily="34" charset="0"/>
                        </a:rPr>
                        <a:t>1-5а</a:t>
                      </a:r>
                    </a:p>
                  </a:txBody>
                  <a:tcPr marL="68580" marR="68580" marT="0" marB="0"/>
                </a:tc>
                <a:tc>
                  <a:txBody>
                    <a:bodyPr/>
                    <a:lstStyle/>
                    <a:p>
                      <a:pPr marR="180340" algn="just">
                        <a:lnSpc>
                          <a:spcPct val="115000"/>
                        </a:lnSpc>
                        <a:spcAft>
                          <a:spcPts val="0"/>
                        </a:spcAft>
                      </a:pPr>
                      <a:r>
                        <a:rPr lang="bg-BG" sz="1800" dirty="0" err="1">
                          <a:effectLst/>
                          <a:latin typeface="Calibri" panose="020F0502020204030204" pitchFamily="34" charset="0"/>
                          <a:ea typeface="Calibri" panose="020F0502020204030204" pitchFamily="34" charset="0"/>
                          <a:cs typeface="Calibri" panose="020F0502020204030204" pitchFamily="34" charset="0"/>
                        </a:rPr>
                        <a:t>инд</a:t>
                      </a:r>
                      <a:r>
                        <a:rPr lang="bg-BG" sz="1800" dirty="0">
                          <a:effectLst/>
                          <a:latin typeface="Calibri" panose="020F0502020204030204" pitchFamily="34" charset="0"/>
                          <a:ea typeface="Calibri" panose="020F0502020204030204" pitchFamily="34" charset="0"/>
                          <a:cs typeface="Calibri" panose="020F0502020204030204" pitchFamily="34" charset="0"/>
                        </a:rPr>
                        <a:t>. </a:t>
                      </a:r>
                    </a:p>
                    <a:p>
                      <a:pPr marR="180340" algn="just">
                        <a:lnSpc>
                          <a:spcPct val="115000"/>
                        </a:lnSpc>
                        <a:spcAft>
                          <a:spcPts val="0"/>
                        </a:spcAft>
                      </a:pPr>
                      <a:r>
                        <a:rPr lang="bg-BG" sz="1800" dirty="0">
                          <a:effectLst/>
                          <a:latin typeface="Calibri" panose="020F0502020204030204" pitchFamily="34" charset="0"/>
                          <a:ea typeface="Calibri" panose="020F0502020204030204" pitchFamily="34" charset="0"/>
                          <a:cs typeface="Calibri" panose="020F0502020204030204" pitchFamily="34" charset="0"/>
                        </a:rPr>
                        <a:t>1-5б</a:t>
                      </a:r>
                    </a:p>
                  </a:txBody>
                  <a:tcPr marL="68580" marR="68580" marT="0" marB="0"/>
                </a:tc>
                <a:tc>
                  <a:txBody>
                    <a:bodyPr/>
                    <a:lstStyle/>
                    <a:p>
                      <a:pPr marR="180340" algn="just">
                        <a:lnSpc>
                          <a:spcPct val="115000"/>
                        </a:lnSpc>
                        <a:spcAft>
                          <a:spcPts val="0"/>
                        </a:spcAft>
                      </a:pPr>
                      <a:r>
                        <a:rPr lang="bg-BG" sz="1800" dirty="0">
                          <a:effectLst/>
                          <a:latin typeface="Calibri" panose="020F0502020204030204" pitchFamily="34" charset="0"/>
                          <a:ea typeface="Calibri" panose="020F0502020204030204" pitchFamily="34" charset="0"/>
                          <a:cs typeface="Calibri" panose="020F0502020204030204" pitchFamily="34" charset="0"/>
                        </a:rPr>
                        <a:t>Инд.</a:t>
                      </a:r>
                    </a:p>
                    <a:p>
                      <a:pPr marR="180340" algn="just">
                        <a:lnSpc>
                          <a:spcPct val="115000"/>
                        </a:lnSpc>
                        <a:spcAft>
                          <a:spcPts val="0"/>
                        </a:spcAft>
                      </a:pPr>
                      <a:r>
                        <a:rPr lang="bg-BG" sz="1800" dirty="0">
                          <a:effectLst/>
                          <a:latin typeface="Calibri" panose="020F0502020204030204" pitchFamily="34" charset="0"/>
                          <a:ea typeface="Calibri" panose="020F0502020204030204" pitchFamily="34" charset="0"/>
                          <a:cs typeface="Calibri" panose="020F0502020204030204" pitchFamily="34" charset="0"/>
                        </a:rPr>
                        <a:t>1-4 б</a:t>
                      </a:r>
                    </a:p>
                  </a:txBody>
                  <a:tcPr marL="68580" marR="68580" marT="0" marB="0"/>
                </a:tc>
                <a:tc>
                  <a:txBody>
                    <a:bodyPr/>
                    <a:lstStyle/>
                    <a:p>
                      <a:pPr marR="180340" algn="just">
                        <a:lnSpc>
                          <a:spcPct val="115000"/>
                        </a:lnSpc>
                        <a:spcAft>
                          <a:spcPts val="0"/>
                        </a:spcAft>
                      </a:pPr>
                      <a:r>
                        <a:rPr lang="bg-BG" sz="1800" dirty="0" err="1">
                          <a:effectLst/>
                          <a:latin typeface="Calibri" panose="020F0502020204030204" pitchFamily="34" charset="0"/>
                          <a:ea typeface="Calibri" panose="020F0502020204030204" pitchFamily="34" charset="0"/>
                          <a:cs typeface="Calibri" panose="020F0502020204030204" pitchFamily="34" charset="0"/>
                        </a:rPr>
                        <a:t>инд</a:t>
                      </a:r>
                      <a:r>
                        <a:rPr lang="bg-BG" sz="1800" dirty="0">
                          <a:effectLst/>
                          <a:latin typeface="Calibri" panose="020F0502020204030204" pitchFamily="34" charset="0"/>
                          <a:ea typeface="Calibri" panose="020F0502020204030204" pitchFamily="34" charset="0"/>
                          <a:cs typeface="Calibri" panose="020F0502020204030204" pitchFamily="34" charset="0"/>
                        </a:rPr>
                        <a:t>. </a:t>
                      </a:r>
                    </a:p>
                    <a:p>
                      <a:pPr marR="180340" algn="just">
                        <a:lnSpc>
                          <a:spcPct val="115000"/>
                        </a:lnSpc>
                        <a:spcAft>
                          <a:spcPts val="0"/>
                        </a:spcAft>
                      </a:pPr>
                      <a:r>
                        <a:rPr lang="bg-BG" sz="1800" dirty="0">
                          <a:effectLst/>
                          <a:latin typeface="Calibri" panose="020F0502020204030204" pitchFamily="34" charset="0"/>
                          <a:ea typeface="Calibri" panose="020F0502020204030204" pitchFamily="34" charset="0"/>
                          <a:cs typeface="Calibri" panose="020F0502020204030204" pitchFamily="34" charset="0"/>
                        </a:rPr>
                        <a:t>1-6 б</a:t>
                      </a:r>
                    </a:p>
                    <a:p>
                      <a:pPr marR="180340" algn="just">
                        <a:lnSpc>
                          <a:spcPct val="115000"/>
                        </a:lnSpc>
                        <a:spcAft>
                          <a:spcPts val="0"/>
                        </a:spcAft>
                      </a:pPr>
                      <a:r>
                        <a:rPr lang="bg-BG" sz="1800" dirty="0">
                          <a:effectLst/>
                          <a:latin typeface="Calibri" panose="020F0502020204030204" pitchFamily="34" charset="0"/>
                          <a:ea typeface="Calibri" panose="020F0502020204030204" pitchFamily="34" charset="0"/>
                          <a:cs typeface="Calibri" panose="020F0502020204030204" pitchFamily="34" charset="0"/>
                        </a:rPr>
                        <a:t>1-6д</a:t>
                      </a:r>
                    </a:p>
                    <a:p>
                      <a:pPr marR="180340" algn="just">
                        <a:lnSpc>
                          <a:spcPct val="115000"/>
                        </a:lnSpc>
                        <a:spcAft>
                          <a:spcPts val="0"/>
                        </a:spcAft>
                      </a:pPr>
                      <a:r>
                        <a:rPr lang="bg-BG" sz="1800" dirty="0">
                          <a:effectLst/>
                          <a:latin typeface="Calibri" panose="020F0502020204030204" pitchFamily="34" charset="0"/>
                          <a:ea typeface="Calibri" panose="020F0502020204030204" pitchFamily="34" charset="0"/>
                          <a:cs typeface="Calibri" panose="020F0502020204030204" pitchFamily="34" charset="0"/>
                        </a:rPr>
                        <a:t> </a:t>
                      </a:r>
                    </a:p>
                  </a:txBody>
                  <a:tcPr marL="68580" marR="68580" marT="0" marB="0"/>
                </a:tc>
                <a:extLst>
                  <a:ext uri="{0D108BD9-81ED-4DB2-BD59-A6C34878D82A}">
                    <a16:rowId xmlns:a16="http://schemas.microsoft.com/office/drawing/2014/main" xmlns="" val="10000"/>
                  </a:ext>
                </a:extLst>
              </a:tr>
              <a:tr h="0">
                <a:tc>
                  <a:txBody>
                    <a:bodyPr/>
                    <a:lstStyle/>
                    <a:p>
                      <a:pPr marR="180340" algn="ctr">
                        <a:lnSpc>
                          <a:spcPct val="115000"/>
                        </a:lnSpc>
                        <a:spcAft>
                          <a:spcPts val="0"/>
                        </a:spcAft>
                      </a:pPr>
                      <a:r>
                        <a:rPr lang="bg-BG" sz="2400" dirty="0">
                          <a:effectLst/>
                          <a:latin typeface="Calibri" panose="020F0502020204030204" pitchFamily="34" charset="0"/>
                          <a:ea typeface="Calibri" panose="020F0502020204030204" pitchFamily="34" charset="0"/>
                          <a:cs typeface="Calibri" panose="020F0502020204030204" pitchFamily="34" charset="0"/>
                        </a:rPr>
                        <a:t>   </a:t>
                      </a:r>
                    </a:p>
                    <a:p>
                      <a:pPr marR="180340" algn="ctr">
                        <a:lnSpc>
                          <a:spcPct val="115000"/>
                        </a:lnSpc>
                        <a:spcAft>
                          <a:spcPts val="0"/>
                        </a:spcAft>
                      </a:pPr>
                      <a:r>
                        <a:rPr lang="bg-BG" sz="2400" dirty="0">
                          <a:effectLst/>
                          <a:latin typeface="Calibri" panose="020F0502020204030204" pitchFamily="34" charset="0"/>
                          <a:ea typeface="Calibri" panose="020F0502020204030204" pitchFamily="34" charset="0"/>
                          <a:cs typeface="Calibri" panose="020F0502020204030204" pitchFamily="34" charset="0"/>
                        </a:rPr>
                        <a:t>87 бр.</a:t>
                      </a:r>
                    </a:p>
                    <a:p>
                      <a:pPr marR="180340" algn="ctr">
                        <a:lnSpc>
                          <a:spcPct val="115000"/>
                        </a:lnSpc>
                        <a:spcAft>
                          <a:spcPts val="0"/>
                        </a:spcAft>
                      </a:pPr>
                      <a:r>
                        <a:rPr lang="bg-BG" sz="2400" dirty="0">
                          <a:effectLst/>
                          <a:latin typeface="Calibri" panose="020F0502020204030204" pitchFamily="34" charset="0"/>
                          <a:ea typeface="Calibri" panose="020F0502020204030204" pitchFamily="34" charset="0"/>
                          <a:cs typeface="Calibri" panose="020F0502020204030204" pitchFamily="34" charset="0"/>
                        </a:rPr>
                        <a:t> </a:t>
                      </a:r>
                    </a:p>
                  </a:txBody>
                  <a:tcPr marL="68580" marR="68580" marT="0" marB="0"/>
                </a:tc>
                <a:tc>
                  <a:txBody>
                    <a:bodyPr/>
                    <a:lstStyle/>
                    <a:p>
                      <a:pPr marR="180340" algn="ctr">
                        <a:lnSpc>
                          <a:spcPct val="115000"/>
                        </a:lnSpc>
                        <a:spcAft>
                          <a:spcPts val="0"/>
                        </a:spcAft>
                      </a:pPr>
                      <a:endParaRPr lang="bg-BG" sz="2000" dirty="0">
                        <a:effectLst/>
                        <a:latin typeface="Calibri" panose="020F0502020204030204" pitchFamily="34" charset="0"/>
                        <a:ea typeface="Calibri" panose="020F0502020204030204" pitchFamily="34" charset="0"/>
                        <a:cs typeface="Calibri" panose="020F0502020204030204" pitchFamily="34" charset="0"/>
                      </a:endParaRPr>
                    </a:p>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50</a:t>
                      </a:r>
                    </a:p>
                  </a:txBody>
                  <a:tcPr marL="68580" marR="68580" marT="0" marB="0"/>
                </a:tc>
                <a:tc>
                  <a:txBody>
                    <a:bodyPr/>
                    <a:lstStyle/>
                    <a:p>
                      <a:pPr marR="180340" algn="ctr">
                        <a:lnSpc>
                          <a:spcPct val="115000"/>
                        </a:lnSpc>
                        <a:spcAft>
                          <a:spcPts val="0"/>
                        </a:spcAft>
                      </a:pPr>
                      <a:endParaRPr lang="bg-BG" sz="2000" dirty="0">
                        <a:effectLst/>
                        <a:latin typeface="Calibri" panose="020F0502020204030204" pitchFamily="34" charset="0"/>
                        <a:ea typeface="Calibri" panose="020F0502020204030204" pitchFamily="34" charset="0"/>
                        <a:cs typeface="Calibri" panose="020F0502020204030204" pitchFamily="34" charset="0"/>
                      </a:endParaRPr>
                    </a:p>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11</a:t>
                      </a:r>
                    </a:p>
                  </a:txBody>
                  <a:tcPr marL="68580" marR="68580" marT="0" marB="0"/>
                </a:tc>
                <a:tc>
                  <a:txBody>
                    <a:bodyPr/>
                    <a:lstStyle/>
                    <a:p>
                      <a:pPr marR="180340" algn="ctr">
                        <a:lnSpc>
                          <a:spcPct val="115000"/>
                        </a:lnSpc>
                        <a:spcAft>
                          <a:spcPts val="0"/>
                        </a:spcAft>
                      </a:pPr>
                      <a:endParaRPr lang="bg-BG" sz="2000" dirty="0">
                        <a:effectLst/>
                        <a:latin typeface="Calibri" panose="020F0502020204030204" pitchFamily="34" charset="0"/>
                        <a:ea typeface="Calibri" panose="020F0502020204030204" pitchFamily="34" charset="0"/>
                        <a:cs typeface="Calibri" panose="020F0502020204030204" pitchFamily="34" charset="0"/>
                      </a:endParaRPr>
                    </a:p>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3</a:t>
                      </a:r>
                    </a:p>
                  </a:txBody>
                  <a:tcPr marL="68580" marR="68580" marT="0" marB="0"/>
                </a:tc>
                <a:tc>
                  <a:txBody>
                    <a:bodyPr/>
                    <a:lstStyle/>
                    <a:p>
                      <a:pPr marR="180340" algn="ctr">
                        <a:lnSpc>
                          <a:spcPct val="115000"/>
                        </a:lnSpc>
                        <a:spcAft>
                          <a:spcPts val="0"/>
                        </a:spcAft>
                      </a:pPr>
                      <a:endParaRPr lang="bg-BG" sz="2000" dirty="0">
                        <a:effectLst/>
                        <a:latin typeface="Calibri" panose="020F0502020204030204" pitchFamily="34" charset="0"/>
                        <a:ea typeface="Calibri" panose="020F0502020204030204" pitchFamily="34" charset="0"/>
                        <a:cs typeface="Calibri" panose="020F0502020204030204" pitchFamily="34" charset="0"/>
                      </a:endParaRPr>
                    </a:p>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18</a:t>
                      </a:r>
                    </a:p>
                  </a:txBody>
                  <a:tcPr marL="68580" marR="68580" marT="0" marB="0"/>
                </a:tc>
                <a:tc>
                  <a:txBody>
                    <a:bodyPr/>
                    <a:lstStyle/>
                    <a:p>
                      <a:pPr marR="180340" algn="ctr">
                        <a:lnSpc>
                          <a:spcPct val="115000"/>
                        </a:lnSpc>
                        <a:spcAft>
                          <a:spcPts val="0"/>
                        </a:spcAft>
                      </a:pPr>
                      <a:endParaRPr lang="bg-BG" sz="2000" dirty="0">
                        <a:effectLst/>
                        <a:latin typeface="Calibri" panose="020F0502020204030204" pitchFamily="34" charset="0"/>
                        <a:ea typeface="Calibri" panose="020F0502020204030204" pitchFamily="34" charset="0"/>
                        <a:cs typeface="Calibri" panose="020F0502020204030204" pitchFamily="34" charset="0"/>
                      </a:endParaRPr>
                    </a:p>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2</a:t>
                      </a:r>
                    </a:p>
                  </a:txBody>
                  <a:tcPr marL="68580" marR="68580" marT="0" marB="0"/>
                </a:tc>
                <a:tc>
                  <a:txBody>
                    <a:bodyPr/>
                    <a:lstStyle/>
                    <a:p>
                      <a:pPr marR="180340" algn="ctr">
                        <a:lnSpc>
                          <a:spcPct val="115000"/>
                        </a:lnSpc>
                        <a:spcAft>
                          <a:spcPts val="0"/>
                        </a:spcAft>
                      </a:pPr>
                      <a:endParaRPr lang="bg-BG" sz="2000" dirty="0">
                        <a:effectLst/>
                        <a:latin typeface="Calibri" panose="020F0502020204030204" pitchFamily="34" charset="0"/>
                        <a:ea typeface="Calibri" panose="020F0502020204030204" pitchFamily="34" charset="0"/>
                        <a:cs typeface="Calibri" panose="020F0502020204030204" pitchFamily="34" charset="0"/>
                      </a:endParaRPr>
                    </a:p>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1</a:t>
                      </a:r>
                    </a:p>
                  </a:txBody>
                  <a:tcPr marL="68580" marR="68580" marT="0" marB="0"/>
                </a:tc>
                <a:tc>
                  <a:txBody>
                    <a:bodyPr/>
                    <a:lstStyle/>
                    <a:p>
                      <a:pPr marR="180340" algn="ctr">
                        <a:lnSpc>
                          <a:spcPct val="115000"/>
                        </a:lnSpc>
                        <a:spcAft>
                          <a:spcPts val="0"/>
                        </a:spcAft>
                      </a:pPr>
                      <a:endParaRPr lang="bg-BG" sz="2000" dirty="0">
                        <a:effectLst/>
                        <a:latin typeface="Calibri" panose="020F0502020204030204" pitchFamily="34" charset="0"/>
                        <a:ea typeface="Calibri" panose="020F0502020204030204" pitchFamily="34" charset="0"/>
                        <a:cs typeface="Calibri" panose="020F0502020204030204" pitchFamily="34" charset="0"/>
                      </a:endParaRPr>
                    </a:p>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2</a:t>
                      </a:r>
                    </a:p>
                  </a:txBody>
                  <a:tcPr marL="68580" marR="68580" marT="0" marB="0"/>
                </a:tc>
                <a:extLst>
                  <a:ext uri="{0D108BD9-81ED-4DB2-BD59-A6C34878D82A}">
                    <a16:rowId xmlns:a16="http://schemas.microsoft.com/office/drawing/2014/main" xmlns="" val="10001"/>
                  </a:ext>
                </a:extLst>
              </a:tr>
              <a:tr h="0">
                <a:tc>
                  <a:txBody>
                    <a:bodyPr/>
                    <a:lstStyle/>
                    <a:p>
                      <a:pPr marR="180340" algn="ctr">
                        <a:lnSpc>
                          <a:spcPct val="115000"/>
                        </a:lnSpc>
                        <a:spcAft>
                          <a:spcPts val="0"/>
                        </a:spcAft>
                      </a:pPr>
                      <a:r>
                        <a:rPr lang="bg-BG" sz="2400" dirty="0">
                          <a:effectLst/>
                          <a:latin typeface="Calibri" panose="020F0502020204030204" pitchFamily="34" charset="0"/>
                          <a:ea typeface="Calibri" panose="020F0502020204030204" pitchFamily="34" charset="0"/>
                          <a:cs typeface="Calibri" panose="020F0502020204030204" pitchFamily="34" charset="0"/>
                        </a:rPr>
                        <a:t>      </a:t>
                      </a:r>
                    </a:p>
                    <a:p>
                      <a:pPr marR="180340" algn="ctr">
                        <a:lnSpc>
                          <a:spcPct val="115000"/>
                        </a:lnSpc>
                        <a:spcAft>
                          <a:spcPts val="0"/>
                        </a:spcAft>
                      </a:pPr>
                      <a:r>
                        <a:rPr lang="bg-BG" sz="2400" dirty="0">
                          <a:effectLst/>
                          <a:latin typeface="Calibri" panose="020F0502020204030204" pitchFamily="34" charset="0"/>
                          <a:ea typeface="Calibri" panose="020F0502020204030204" pitchFamily="34" charset="0"/>
                          <a:cs typeface="Calibri" panose="020F0502020204030204" pitchFamily="34" charset="0"/>
                        </a:rPr>
                        <a:t>%</a:t>
                      </a:r>
                    </a:p>
                  </a:txBody>
                  <a:tcPr marL="68580" marR="68580" marT="0" marB="0"/>
                </a:tc>
                <a:tc>
                  <a:txBody>
                    <a:bodyPr/>
                    <a:lstStyle/>
                    <a:p>
                      <a:pPr marR="180340" algn="ctr">
                        <a:lnSpc>
                          <a:spcPct val="115000"/>
                        </a:lnSpc>
                        <a:spcAft>
                          <a:spcPts val="0"/>
                        </a:spcAft>
                      </a:pPr>
                      <a:endParaRPr lang="bg-BG" sz="2000" dirty="0">
                        <a:effectLst/>
                        <a:latin typeface="Calibri" panose="020F0502020204030204" pitchFamily="34" charset="0"/>
                        <a:ea typeface="Calibri" panose="020F0502020204030204" pitchFamily="34" charset="0"/>
                        <a:cs typeface="Calibri" panose="020F0502020204030204" pitchFamily="34" charset="0"/>
                      </a:endParaRPr>
                    </a:p>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57.47 %</a:t>
                      </a:r>
                    </a:p>
                  </a:txBody>
                  <a:tcPr marL="68580" marR="68580" marT="0" marB="0"/>
                </a:tc>
                <a:tc>
                  <a:txBody>
                    <a:bodyPr/>
                    <a:lstStyle/>
                    <a:p>
                      <a:pPr marR="180340" algn="ctr">
                        <a:lnSpc>
                          <a:spcPct val="115000"/>
                        </a:lnSpc>
                        <a:spcAft>
                          <a:spcPts val="0"/>
                        </a:spcAft>
                      </a:pPr>
                      <a:endParaRPr lang="bg-BG" sz="2000" dirty="0">
                        <a:effectLst/>
                        <a:latin typeface="Calibri" panose="020F0502020204030204" pitchFamily="34" charset="0"/>
                        <a:ea typeface="Calibri" panose="020F0502020204030204" pitchFamily="34" charset="0"/>
                        <a:cs typeface="Calibri" panose="020F0502020204030204" pitchFamily="34" charset="0"/>
                      </a:endParaRPr>
                    </a:p>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12.64</a:t>
                      </a:r>
                    </a:p>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a:t>
                      </a:r>
                    </a:p>
                  </a:txBody>
                  <a:tcPr marL="68580" marR="68580" marT="0" marB="0"/>
                </a:tc>
                <a:tc>
                  <a:txBody>
                    <a:bodyPr/>
                    <a:lstStyle/>
                    <a:p>
                      <a:pPr marR="180340" algn="ctr">
                        <a:lnSpc>
                          <a:spcPct val="115000"/>
                        </a:lnSpc>
                        <a:spcAft>
                          <a:spcPts val="0"/>
                        </a:spcAft>
                      </a:pPr>
                      <a:endParaRPr lang="bg-BG" sz="2000" dirty="0">
                        <a:effectLst/>
                        <a:latin typeface="Calibri" panose="020F0502020204030204" pitchFamily="34" charset="0"/>
                        <a:ea typeface="Calibri" panose="020F0502020204030204" pitchFamily="34" charset="0"/>
                        <a:cs typeface="Calibri" panose="020F0502020204030204" pitchFamily="34" charset="0"/>
                      </a:endParaRPr>
                    </a:p>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3.44 %</a:t>
                      </a:r>
                    </a:p>
                  </a:txBody>
                  <a:tcPr marL="68580" marR="68580" marT="0" marB="0"/>
                </a:tc>
                <a:tc>
                  <a:txBody>
                    <a:bodyPr/>
                    <a:lstStyle/>
                    <a:p>
                      <a:pPr marR="180340" algn="ctr">
                        <a:lnSpc>
                          <a:spcPct val="115000"/>
                        </a:lnSpc>
                        <a:spcAft>
                          <a:spcPts val="0"/>
                        </a:spcAft>
                      </a:pPr>
                      <a:endParaRPr lang="bg-BG" sz="2000" dirty="0">
                        <a:effectLst/>
                        <a:latin typeface="Calibri" panose="020F0502020204030204" pitchFamily="34" charset="0"/>
                        <a:ea typeface="Calibri" panose="020F0502020204030204" pitchFamily="34" charset="0"/>
                        <a:cs typeface="Calibri" panose="020F0502020204030204" pitchFamily="34" charset="0"/>
                      </a:endParaRPr>
                    </a:p>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20.68</a:t>
                      </a:r>
                    </a:p>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 </a:t>
                      </a:r>
                    </a:p>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 </a:t>
                      </a:r>
                    </a:p>
                  </a:txBody>
                  <a:tcPr marL="68580" marR="68580" marT="0" marB="0"/>
                </a:tc>
                <a:tc>
                  <a:txBody>
                    <a:bodyPr/>
                    <a:lstStyle/>
                    <a:p>
                      <a:pPr marR="180340" algn="ctr">
                        <a:lnSpc>
                          <a:spcPct val="115000"/>
                        </a:lnSpc>
                        <a:spcAft>
                          <a:spcPts val="0"/>
                        </a:spcAft>
                      </a:pPr>
                      <a:endParaRPr lang="bg-BG" sz="2000" dirty="0">
                        <a:effectLst/>
                        <a:latin typeface="Calibri" panose="020F0502020204030204" pitchFamily="34" charset="0"/>
                        <a:ea typeface="Calibri" panose="020F0502020204030204" pitchFamily="34" charset="0"/>
                        <a:cs typeface="Calibri" panose="020F0502020204030204" pitchFamily="34" charset="0"/>
                      </a:endParaRPr>
                    </a:p>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2.29 </a:t>
                      </a:r>
                    </a:p>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a:t>
                      </a:r>
                    </a:p>
                  </a:txBody>
                  <a:tcPr marL="68580" marR="68580" marT="0" marB="0"/>
                </a:tc>
                <a:tc>
                  <a:txBody>
                    <a:bodyPr/>
                    <a:lstStyle/>
                    <a:p>
                      <a:pPr marR="180340" algn="ctr">
                        <a:lnSpc>
                          <a:spcPct val="115000"/>
                        </a:lnSpc>
                        <a:spcAft>
                          <a:spcPts val="0"/>
                        </a:spcAft>
                      </a:pPr>
                      <a:endParaRPr lang="bg-BG" sz="2000" dirty="0">
                        <a:effectLst/>
                        <a:latin typeface="Calibri" panose="020F0502020204030204" pitchFamily="34" charset="0"/>
                        <a:ea typeface="Calibri" panose="020F0502020204030204" pitchFamily="34" charset="0"/>
                        <a:cs typeface="Calibri" panose="020F0502020204030204" pitchFamily="34" charset="0"/>
                      </a:endParaRPr>
                    </a:p>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1.14</a:t>
                      </a:r>
                    </a:p>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a:t>
                      </a:r>
                    </a:p>
                  </a:txBody>
                  <a:tcPr marL="68580" marR="68580" marT="0" marB="0"/>
                </a:tc>
                <a:tc>
                  <a:txBody>
                    <a:bodyPr/>
                    <a:lstStyle/>
                    <a:p>
                      <a:pPr marR="180340" algn="ctr">
                        <a:lnSpc>
                          <a:spcPct val="115000"/>
                        </a:lnSpc>
                        <a:spcAft>
                          <a:spcPts val="0"/>
                        </a:spcAft>
                      </a:pPr>
                      <a:endParaRPr lang="bg-BG" sz="2000" dirty="0">
                        <a:effectLst/>
                        <a:latin typeface="Calibri" panose="020F0502020204030204" pitchFamily="34" charset="0"/>
                        <a:ea typeface="Calibri" panose="020F0502020204030204" pitchFamily="34" charset="0"/>
                        <a:cs typeface="Calibri" panose="020F0502020204030204" pitchFamily="34" charset="0"/>
                      </a:endParaRPr>
                    </a:p>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2.29</a:t>
                      </a:r>
                    </a:p>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a:t>
                      </a:r>
                    </a:p>
                  </a:txBody>
                  <a:tcPr marL="68580" marR="68580" marT="0" marB="0"/>
                </a:tc>
                <a:extLst>
                  <a:ext uri="{0D108BD9-81ED-4DB2-BD59-A6C34878D82A}">
                    <a16:rowId xmlns:a16="http://schemas.microsoft.com/office/drawing/2014/main" xmlns="" val="10002"/>
                  </a:ext>
                </a:extLst>
              </a:tr>
            </a:tbl>
          </a:graphicData>
        </a:graphic>
      </p:graphicFrame>
      <p:sp>
        <p:nvSpPr>
          <p:cNvPr id="3" name="Rectangle 2"/>
          <p:cNvSpPr/>
          <p:nvPr/>
        </p:nvSpPr>
        <p:spPr>
          <a:xfrm>
            <a:off x="251520" y="476672"/>
            <a:ext cx="8640960" cy="1292662"/>
          </a:xfrm>
          <a:prstGeom prst="rect">
            <a:avLst/>
          </a:prstGeom>
        </p:spPr>
        <p:txBody>
          <a:bodyPr wrap="square">
            <a:spAutoFit/>
          </a:bodyPr>
          <a:lstStyle/>
          <a:p>
            <a:pPr algn="ctr"/>
            <a:endParaRPr lang="bg-BG" sz="2600" b="1" dirty="0">
              <a:latin typeface="Calibri" panose="020F0502020204030204" pitchFamily="34" charset="0"/>
              <a:ea typeface="Calibri" panose="020F0502020204030204" pitchFamily="34" charset="0"/>
              <a:cs typeface="Calibri" panose="020F0502020204030204" pitchFamily="34" charset="0"/>
            </a:endParaRPr>
          </a:p>
          <a:p>
            <a:pPr algn="ctr"/>
            <a:r>
              <a:rPr lang="bg-BG" sz="2600" b="1" dirty="0">
                <a:latin typeface="Calibri" panose="020F0502020204030204" pitchFamily="34" charset="0"/>
                <a:ea typeface="Calibri" panose="020F0502020204030204" pitchFamily="34" charset="0"/>
                <a:cs typeface="Calibri" panose="020F0502020204030204" pitchFamily="34" charset="0"/>
              </a:rPr>
              <a:t>Справка за резултатите от върнати обжалвани и </a:t>
            </a:r>
            <a:r>
              <a:rPr lang="bg-BG" sz="2600" b="1" dirty="0" err="1">
                <a:latin typeface="Calibri" panose="020F0502020204030204" pitchFamily="34" charset="0"/>
                <a:ea typeface="Calibri" panose="020F0502020204030204" pitchFamily="34" charset="0"/>
                <a:cs typeface="Calibri" panose="020F0502020204030204" pitchFamily="34" charset="0"/>
              </a:rPr>
              <a:t>протестирани</a:t>
            </a:r>
            <a:r>
              <a:rPr lang="bg-BG" sz="2600" b="1" dirty="0">
                <a:latin typeface="Calibri" panose="020F0502020204030204" pitchFamily="34" charset="0"/>
                <a:ea typeface="Calibri" panose="020F0502020204030204" pitchFamily="34" charset="0"/>
                <a:cs typeface="Calibri" panose="020F0502020204030204" pitchFamily="34" charset="0"/>
              </a:rPr>
              <a:t> решения по граждански дела през 2025</a:t>
            </a:r>
            <a:r>
              <a:rPr lang="en-US" sz="2600" b="1" dirty="0">
                <a:latin typeface="Calibri" panose="020F0502020204030204" pitchFamily="34" charset="0"/>
                <a:ea typeface="Calibri" panose="020F0502020204030204" pitchFamily="34" charset="0"/>
                <a:cs typeface="Calibri" panose="020F0502020204030204" pitchFamily="34" charset="0"/>
              </a:rPr>
              <a:t> </a:t>
            </a:r>
            <a:r>
              <a:rPr lang="bg-BG" sz="2600" b="1" dirty="0">
                <a:latin typeface="Calibri" panose="020F0502020204030204" pitchFamily="34" charset="0"/>
                <a:ea typeface="Calibri" panose="020F0502020204030204" pitchFamily="34" charset="0"/>
                <a:cs typeface="Calibri" panose="020F0502020204030204" pitchFamily="34" charset="0"/>
              </a:rPr>
              <a:t>г. </a:t>
            </a:r>
          </a:p>
        </p:txBody>
      </p:sp>
    </p:spTree>
    <p:extLst>
      <p:ext uri="{BB962C8B-B14F-4D97-AF65-F5344CB8AC3E}">
        <p14:creationId xmlns:p14="http://schemas.microsoft.com/office/powerpoint/2010/main" val="3766562601"/>
      </p:ext>
    </p:extLst>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2664" y="548680"/>
            <a:ext cx="8640960" cy="3323987"/>
          </a:xfrm>
          <a:prstGeom prst="rect">
            <a:avLst/>
          </a:prstGeom>
        </p:spPr>
        <p:txBody>
          <a:bodyPr wrap="square">
            <a:spAutoFit/>
          </a:bodyPr>
          <a:lstStyle/>
          <a:p>
            <a:pPr algn="just"/>
            <a:r>
              <a:rPr lang="bg-BG" sz="2100" dirty="0">
                <a:latin typeface="Calibri" panose="020F0502020204030204" pitchFamily="34" charset="0"/>
                <a:ea typeface="Calibri" panose="020F0502020204030204" pitchFamily="34" charset="0"/>
                <a:cs typeface="Calibri" panose="020F0502020204030204" pitchFamily="34" charset="0"/>
              </a:rPr>
              <a:t>	От </a:t>
            </a:r>
            <a:r>
              <a:rPr lang="bg-BG" sz="2100" b="1" dirty="0">
                <a:latin typeface="Calibri" panose="020F0502020204030204" pitchFamily="34" charset="0"/>
                <a:ea typeface="Calibri" panose="020F0502020204030204" pitchFamily="34" charset="0"/>
                <a:cs typeface="Calibri" panose="020F0502020204030204" pitchFamily="34" charset="0"/>
              </a:rPr>
              <a:t>25</a:t>
            </a:r>
            <a:r>
              <a:rPr lang="bg-BG" sz="2100" dirty="0">
                <a:latin typeface="Calibri" panose="020F0502020204030204" pitchFamily="34" charset="0"/>
                <a:ea typeface="Calibri" panose="020F0502020204030204" pitchFamily="34" charset="0"/>
                <a:cs typeface="Calibri" panose="020F0502020204030204" pitchFamily="34" charset="0"/>
              </a:rPr>
              <a:t> бр. върнали се определения:</a:t>
            </a:r>
          </a:p>
          <a:p>
            <a:pPr algn="just"/>
            <a:r>
              <a:rPr lang="bg-BG" sz="2100" b="1" dirty="0">
                <a:latin typeface="Calibri" panose="020F0502020204030204" pitchFamily="34" charset="0"/>
                <a:ea typeface="Calibri" panose="020F0502020204030204" pitchFamily="34" charset="0"/>
                <a:cs typeface="Calibri" panose="020F0502020204030204" pitchFamily="34" charset="0"/>
              </a:rPr>
              <a:t>	- 12</a:t>
            </a:r>
            <a:r>
              <a:rPr lang="bg-BG" sz="2100" dirty="0">
                <a:latin typeface="Calibri" panose="020F0502020204030204" pitchFamily="34" charset="0"/>
                <a:ea typeface="Calibri" panose="020F0502020204030204" pitchFamily="34" charset="0"/>
                <a:cs typeface="Calibri" panose="020F0502020204030204" pitchFamily="34" charset="0"/>
              </a:rPr>
              <a:t> бр. са изцяло потвърдени /</a:t>
            </a:r>
            <a:r>
              <a:rPr lang="bg-BG" sz="2100" dirty="0" err="1">
                <a:latin typeface="Calibri" panose="020F0502020204030204" pitchFamily="34" charset="0"/>
                <a:ea typeface="Calibri" panose="020F0502020204030204" pitchFamily="34" charset="0"/>
                <a:cs typeface="Calibri" panose="020F0502020204030204" pitchFamily="34" charset="0"/>
              </a:rPr>
              <a:t>инд</a:t>
            </a:r>
            <a:r>
              <a:rPr lang="bg-BG" sz="2100" dirty="0">
                <a:latin typeface="Calibri" panose="020F0502020204030204" pitchFamily="34" charset="0"/>
                <a:ea typeface="Calibri" panose="020F0502020204030204" pitchFamily="34" charset="0"/>
                <a:cs typeface="Calibri" panose="020F0502020204030204" pitchFamily="34" charset="0"/>
              </a:rPr>
              <a:t>.1-1/;  </a:t>
            </a:r>
          </a:p>
          <a:p>
            <a:pPr algn="just"/>
            <a:r>
              <a:rPr lang="bg-BG" sz="2100" b="1" dirty="0">
                <a:latin typeface="Calibri" panose="020F0502020204030204" pitchFamily="34" charset="0"/>
                <a:ea typeface="Calibri" panose="020F0502020204030204" pitchFamily="34" charset="0"/>
                <a:cs typeface="Calibri" panose="020F0502020204030204" pitchFamily="34" charset="0"/>
              </a:rPr>
              <a:t>	- 8</a:t>
            </a:r>
            <a:r>
              <a:rPr lang="bg-BG" sz="2100" dirty="0">
                <a:latin typeface="Calibri" panose="020F0502020204030204" pitchFamily="34" charset="0"/>
                <a:ea typeface="Calibri" panose="020F0502020204030204" pitchFamily="34" charset="0"/>
                <a:cs typeface="Calibri" panose="020F0502020204030204" pitchFamily="34" charset="0"/>
              </a:rPr>
              <a:t> бр. са изцяло отменени или обезсилени от горната инстанция и постановен акт по същество /</a:t>
            </a:r>
            <a:r>
              <a:rPr lang="bg-BG" sz="2100" dirty="0" err="1">
                <a:latin typeface="Calibri" panose="020F0502020204030204" pitchFamily="34" charset="0"/>
                <a:ea typeface="Calibri" panose="020F0502020204030204" pitchFamily="34" charset="0"/>
                <a:cs typeface="Calibri" panose="020F0502020204030204" pitchFamily="34" charset="0"/>
              </a:rPr>
              <a:t>инд</a:t>
            </a:r>
            <a:r>
              <a:rPr lang="bg-BG" sz="2100" dirty="0">
                <a:latin typeface="Calibri" panose="020F0502020204030204" pitchFamily="34" charset="0"/>
                <a:ea typeface="Calibri" panose="020F0502020204030204" pitchFamily="34" charset="0"/>
                <a:cs typeface="Calibri" panose="020F0502020204030204" pitchFamily="34" charset="0"/>
              </a:rPr>
              <a:t>.1-3а/;</a:t>
            </a:r>
          </a:p>
          <a:p>
            <a:pPr algn="just"/>
            <a:r>
              <a:rPr lang="bg-BG" sz="2100" b="1" dirty="0">
                <a:latin typeface="Calibri" panose="020F0502020204030204" pitchFamily="34" charset="0"/>
                <a:ea typeface="Calibri" panose="020F0502020204030204" pitchFamily="34" charset="0"/>
                <a:cs typeface="Calibri" panose="020F0502020204030204" pitchFamily="34" charset="0"/>
              </a:rPr>
              <a:t>	- 4</a:t>
            </a:r>
            <a:r>
              <a:rPr lang="bg-BG" sz="2100" dirty="0">
                <a:latin typeface="Calibri" panose="020F0502020204030204" pitchFamily="34" charset="0"/>
                <a:ea typeface="Calibri" panose="020F0502020204030204" pitchFamily="34" charset="0"/>
                <a:cs typeface="Calibri" panose="020F0502020204030204" pitchFamily="34" charset="0"/>
              </a:rPr>
              <a:t> бр. потвърдени или недопуснати до касационно обжалване в една част, отменени или обезсилени в друга част от по-горната инстанция и постановен акт по същество /</a:t>
            </a:r>
            <a:r>
              <a:rPr lang="bg-BG" sz="2100" dirty="0" err="1">
                <a:latin typeface="Calibri" panose="020F0502020204030204" pitchFamily="34" charset="0"/>
                <a:ea typeface="Calibri" panose="020F0502020204030204" pitchFamily="34" charset="0"/>
                <a:cs typeface="Calibri" panose="020F0502020204030204" pitchFamily="34" charset="0"/>
              </a:rPr>
              <a:t>инд</a:t>
            </a:r>
            <a:r>
              <a:rPr lang="bg-BG" sz="2100" dirty="0">
                <a:latin typeface="Calibri" panose="020F0502020204030204" pitchFamily="34" charset="0"/>
                <a:ea typeface="Calibri" panose="020F0502020204030204" pitchFamily="34" charset="0"/>
                <a:cs typeface="Calibri" panose="020F0502020204030204" pitchFamily="34" charset="0"/>
              </a:rPr>
              <a:t>.1-5а/; </a:t>
            </a:r>
          </a:p>
          <a:p>
            <a:pPr algn="just"/>
            <a:r>
              <a:rPr lang="bg-BG" sz="2100" b="1" dirty="0">
                <a:latin typeface="Calibri" panose="020F0502020204030204" pitchFamily="34" charset="0"/>
                <a:ea typeface="Calibri" panose="020F0502020204030204" pitchFamily="34" charset="0"/>
                <a:cs typeface="Calibri" panose="020F0502020204030204" pitchFamily="34" charset="0"/>
              </a:rPr>
              <a:t>	- 1</a:t>
            </a:r>
            <a:r>
              <a:rPr lang="bg-BG" sz="2100" dirty="0">
                <a:latin typeface="Calibri" panose="020F0502020204030204" pitchFamily="34" charset="0"/>
                <a:ea typeface="Calibri" panose="020F0502020204030204" pitchFamily="34" charset="0"/>
                <a:cs typeface="Calibri" panose="020F0502020204030204" pitchFamily="34" charset="0"/>
              </a:rPr>
              <a:t> </a:t>
            </a:r>
            <a:r>
              <a:rPr lang="bg-BG" sz="2100" dirty="0" smtClean="0">
                <a:latin typeface="Calibri" panose="020F0502020204030204" pitchFamily="34" charset="0"/>
                <a:ea typeface="Calibri" panose="020F0502020204030204" pitchFamily="34" charset="0"/>
                <a:cs typeface="Calibri" panose="020F0502020204030204" pitchFamily="34" charset="0"/>
              </a:rPr>
              <a:t>бр. съдебен </a:t>
            </a:r>
            <a:r>
              <a:rPr lang="bg-BG" sz="2100" dirty="0">
                <a:latin typeface="Calibri" panose="020F0502020204030204" pitchFamily="34" charset="0"/>
                <a:ea typeface="Calibri" panose="020F0502020204030204" pitchFamily="34" charset="0"/>
                <a:cs typeface="Calibri" panose="020F0502020204030204" pitchFamily="34" charset="0"/>
              </a:rPr>
              <a:t>акт, който е изцяло отменен или изцяло обезсилен, поради допуснати нови доказателства пред </a:t>
            </a:r>
            <a:r>
              <a:rPr lang="bg-BG" sz="2100" dirty="0" err="1">
                <a:latin typeface="Calibri" panose="020F0502020204030204" pitchFamily="34" charset="0"/>
                <a:ea typeface="Calibri" panose="020F0502020204030204" pitchFamily="34" charset="0"/>
                <a:cs typeface="Calibri" panose="020F0502020204030204" pitchFamily="34" charset="0"/>
              </a:rPr>
              <a:t>въззивната</a:t>
            </a:r>
            <a:r>
              <a:rPr lang="bg-BG" sz="2100" dirty="0">
                <a:latin typeface="Calibri" panose="020F0502020204030204" pitchFamily="34" charset="0"/>
                <a:ea typeface="Calibri" panose="020F0502020204030204" pitchFamily="34" charset="0"/>
                <a:cs typeface="Calibri" panose="020F0502020204030204" pitchFamily="34" charset="0"/>
              </a:rPr>
              <a:t> инстанция </a:t>
            </a:r>
            <a:r>
              <a:rPr lang="bg-BG" sz="2100" dirty="0" smtClean="0">
                <a:latin typeface="Calibri" panose="020F0502020204030204" pitchFamily="34" charset="0"/>
                <a:ea typeface="Calibri" panose="020F0502020204030204" pitchFamily="34" charset="0"/>
                <a:cs typeface="Calibri" panose="020F0502020204030204" pitchFamily="34" charset="0"/>
              </a:rPr>
              <a:t>/ </a:t>
            </a:r>
            <a:r>
              <a:rPr lang="bg-BG" sz="2100" dirty="0" err="1">
                <a:latin typeface="Calibri" panose="020F0502020204030204" pitchFamily="34" charset="0"/>
                <a:ea typeface="Calibri" panose="020F0502020204030204" pitchFamily="34" charset="0"/>
                <a:cs typeface="Calibri" panose="020F0502020204030204" pitchFamily="34" charset="0"/>
              </a:rPr>
              <a:t>инд</a:t>
            </a:r>
            <a:r>
              <a:rPr lang="bg-BG" sz="2100" dirty="0">
                <a:latin typeface="Calibri" panose="020F0502020204030204" pitchFamily="34" charset="0"/>
                <a:ea typeface="Calibri" panose="020F0502020204030204" pitchFamily="34" charset="0"/>
                <a:cs typeface="Calibri" panose="020F0502020204030204" pitchFamily="34" charset="0"/>
              </a:rPr>
              <a:t>. </a:t>
            </a:r>
            <a:r>
              <a:rPr lang="bg-BG" sz="2100" dirty="0" smtClean="0">
                <a:latin typeface="Calibri" panose="020F0502020204030204" pitchFamily="34" charset="0"/>
                <a:ea typeface="Calibri" panose="020F0502020204030204" pitchFamily="34" charset="0"/>
                <a:cs typeface="Calibri" panose="020F0502020204030204" pitchFamily="34" charset="0"/>
              </a:rPr>
              <a:t>1-4а/.</a:t>
            </a:r>
            <a:endParaRPr lang="bg-BG" sz="2100" dirty="0">
              <a:latin typeface="Calibri" panose="020F0502020204030204" pitchFamily="34" charset="0"/>
              <a:ea typeface="Calibri" panose="020F0502020204030204" pitchFamily="34" charset="0"/>
              <a:cs typeface="Calibri" panose="020F050202020403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2969385432"/>
              </p:ext>
            </p:extLst>
          </p:nvPr>
        </p:nvGraphicFramePr>
        <p:xfrm>
          <a:off x="251520" y="4005064"/>
          <a:ext cx="8640960" cy="2446274"/>
        </p:xfrm>
        <a:graphic>
          <a:graphicData uri="http://schemas.openxmlformats.org/drawingml/2006/table">
            <a:tbl>
              <a:tblPr firstRow="1" firstCol="1" bandRow="1">
                <a:tableStyleId>{21E4AEA4-8DFA-4A89-87EB-49C32662AFE0}</a:tableStyleId>
              </a:tblPr>
              <a:tblGrid>
                <a:gridCol w="2376264">
                  <a:extLst>
                    <a:ext uri="{9D8B030D-6E8A-4147-A177-3AD203B41FA5}">
                      <a16:colId xmlns:a16="http://schemas.microsoft.com/office/drawing/2014/main" xmlns="" val="20000"/>
                    </a:ext>
                  </a:extLst>
                </a:gridCol>
                <a:gridCol w="1368152">
                  <a:extLst>
                    <a:ext uri="{9D8B030D-6E8A-4147-A177-3AD203B41FA5}">
                      <a16:colId xmlns:a16="http://schemas.microsoft.com/office/drawing/2014/main" xmlns="" val="20001"/>
                    </a:ext>
                  </a:extLst>
                </a:gridCol>
                <a:gridCol w="1296144">
                  <a:extLst>
                    <a:ext uri="{9D8B030D-6E8A-4147-A177-3AD203B41FA5}">
                      <a16:colId xmlns:a16="http://schemas.microsoft.com/office/drawing/2014/main" xmlns="" val="20002"/>
                    </a:ext>
                  </a:extLst>
                </a:gridCol>
                <a:gridCol w="1224136">
                  <a:extLst>
                    <a:ext uri="{9D8B030D-6E8A-4147-A177-3AD203B41FA5}">
                      <a16:colId xmlns:a16="http://schemas.microsoft.com/office/drawing/2014/main" xmlns="" val="20003"/>
                    </a:ext>
                  </a:extLst>
                </a:gridCol>
                <a:gridCol w="2376264">
                  <a:extLst>
                    <a:ext uri="{9D8B030D-6E8A-4147-A177-3AD203B41FA5}">
                      <a16:colId xmlns:a16="http://schemas.microsoft.com/office/drawing/2014/main" xmlns="" val="20004"/>
                    </a:ext>
                  </a:extLst>
                </a:gridCol>
              </a:tblGrid>
              <a:tr h="0">
                <a:tc>
                  <a:txBody>
                    <a:bodyPr/>
                    <a:lstStyle/>
                    <a:p>
                      <a:pPr marR="180340" algn="just">
                        <a:lnSpc>
                          <a:spcPct val="115000"/>
                        </a:lnSpc>
                        <a:spcAft>
                          <a:spcPts val="0"/>
                        </a:spcAft>
                      </a:pPr>
                      <a:r>
                        <a:rPr lang="bg-BG" sz="1800" dirty="0">
                          <a:effectLst/>
                          <a:latin typeface="Calibri" panose="020F0502020204030204" pitchFamily="34" charset="0"/>
                          <a:ea typeface="Calibri" panose="020F0502020204030204" pitchFamily="34" charset="0"/>
                          <a:cs typeface="Calibri" panose="020F0502020204030204" pitchFamily="34" charset="0"/>
                        </a:rPr>
                        <a:t>Върнали се бр. обжалвани </a:t>
                      </a:r>
                    </a:p>
                    <a:p>
                      <a:pPr marR="180340" algn="just">
                        <a:lnSpc>
                          <a:spcPct val="115000"/>
                        </a:lnSpc>
                        <a:spcAft>
                          <a:spcPts val="0"/>
                        </a:spcAft>
                      </a:pPr>
                      <a:r>
                        <a:rPr lang="bg-BG" sz="1800" dirty="0">
                          <a:effectLst/>
                          <a:latin typeface="Calibri" panose="020F0502020204030204" pitchFamily="34" charset="0"/>
                          <a:ea typeface="Calibri" panose="020F0502020204030204" pitchFamily="34" charset="0"/>
                          <a:cs typeface="Calibri" panose="020F0502020204030204" pitchFamily="34" charset="0"/>
                        </a:rPr>
                        <a:t>определения</a:t>
                      </a:r>
                    </a:p>
                  </a:txBody>
                  <a:tcPr marL="68580" marR="68580" marT="0" marB="0"/>
                </a:tc>
                <a:tc>
                  <a:txBody>
                    <a:bodyPr/>
                    <a:lstStyle/>
                    <a:p>
                      <a:pPr marR="180340" algn="ctr">
                        <a:lnSpc>
                          <a:spcPct val="115000"/>
                        </a:lnSpc>
                        <a:spcAft>
                          <a:spcPts val="0"/>
                        </a:spcAft>
                      </a:pPr>
                      <a:r>
                        <a:rPr lang="bg-BG" sz="1800" dirty="0" err="1">
                          <a:effectLst/>
                          <a:latin typeface="Calibri" panose="020F0502020204030204" pitchFamily="34" charset="0"/>
                          <a:ea typeface="Calibri" panose="020F0502020204030204" pitchFamily="34" charset="0"/>
                          <a:cs typeface="Calibri" panose="020F0502020204030204" pitchFamily="34" charset="0"/>
                        </a:rPr>
                        <a:t>инд</a:t>
                      </a:r>
                      <a:r>
                        <a:rPr lang="bg-BG" sz="1800" dirty="0">
                          <a:effectLst/>
                          <a:latin typeface="Calibri" panose="020F0502020204030204" pitchFamily="34" charset="0"/>
                          <a:ea typeface="Calibri" panose="020F0502020204030204" pitchFamily="34" charset="0"/>
                          <a:cs typeface="Calibri" panose="020F0502020204030204" pitchFamily="34" charset="0"/>
                        </a:rPr>
                        <a:t>. </a:t>
                      </a:r>
                    </a:p>
                    <a:p>
                      <a:pPr marR="180340" algn="ctr">
                        <a:lnSpc>
                          <a:spcPct val="115000"/>
                        </a:lnSpc>
                        <a:spcAft>
                          <a:spcPts val="0"/>
                        </a:spcAft>
                      </a:pPr>
                      <a:r>
                        <a:rPr lang="bg-BG" sz="1800" dirty="0">
                          <a:effectLst/>
                          <a:latin typeface="Calibri" panose="020F0502020204030204" pitchFamily="34" charset="0"/>
                          <a:ea typeface="Calibri" panose="020F0502020204030204" pitchFamily="34" charset="0"/>
                          <a:cs typeface="Calibri" panose="020F0502020204030204" pitchFamily="34" charset="0"/>
                        </a:rPr>
                        <a:t>1-1</a:t>
                      </a:r>
                    </a:p>
                  </a:txBody>
                  <a:tcPr marL="68580" marR="68580" marT="0" marB="0"/>
                </a:tc>
                <a:tc>
                  <a:txBody>
                    <a:bodyPr/>
                    <a:lstStyle/>
                    <a:p>
                      <a:pPr marR="180340" algn="ctr">
                        <a:lnSpc>
                          <a:spcPct val="115000"/>
                        </a:lnSpc>
                        <a:spcAft>
                          <a:spcPts val="0"/>
                        </a:spcAft>
                      </a:pPr>
                      <a:r>
                        <a:rPr lang="bg-BG" sz="1800" dirty="0" err="1">
                          <a:effectLst/>
                          <a:latin typeface="Calibri" panose="020F0502020204030204" pitchFamily="34" charset="0"/>
                          <a:ea typeface="Calibri" panose="020F0502020204030204" pitchFamily="34" charset="0"/>
                          <a:cs typeface="Calibri" panose="020F0502020204030204" pitchFamily="34" charset="0"/>
                        </a:rPr>
                        <a:t>инд</a:t>
                      </a:r>
                      <a:r>
                        <a:rPr lang="bg-BG" sz="1800" dirty="0">
                          <a:effectLst/>
                          <a:latin typeface="Calibri" panose="020F0502020204030204" pitchFamily="34" charset="0"/>
                          <a:ea typeface="Calibri" panose="020F0502020204030204" pitchFamily="34" charset="0"/>
                          <a:cs typeface="Calibri" panose="020F0502020204030204" pitchFamily="34" charset="0"/>
                        </a:rPr>
                        <a:t>.</a:t>
                      </a:r>
                    </a:p>
                    <a:p>
                      <a:pPr marR="180340" algn="ctr">
                        <a:lnSpc>
                          <a:spcPct val="115000"/>
                        </a:lnSpc>
                        <a:spcAft>
                          <a:spcPts val="0"/>
                        </a:spcAft>
                      </a:pPr>
                      <a:r>
                        <a:rPr lang="bg-BG" sz="1800" dirty="0">
                          <a:effectLst/>
                          <a:latin typeface="Calibri" panose="020F0502020204030204" pitchFamily="34" charset="0"/>
                          <a:ea typeface="Calibri" panose="020F0502020204030204" pitchFamily="34" charset="0"/>
                          <a:cs typeface="Calibri" panose="020F0502020204030204" pitchFamily="34" charset="0"/>
                        </a:rPr>
                        <a:t>1-3а</a:t>
                      </a:r>
                    </a:p>
                  </a:txBody>
                  <a:tcPr marL="68580" marR="68580" marT="0" marB="0"/>
                </a:tc>
                <a:tc>
                  <a:txBody>
                    <a:bodyPr/>
                    <a:lstStyle/>
                    <a:p>
                      <a:pPr marR="180340" algn="ctr">
                        <a:lnSpc>
                          <a:spcPct val="115000"/>
                        </a:lnSpc>
                        <a:spcAft>
                          <a:spcPts val="0"/>
                        </a:spcAft>
                      </a:pPr>
                      <a:r>
                        <a:rPr lang="bg-BG" sz="1800" dirty="0" err="1">
                          <a:effectLst/>
                          <a:latin typeface="Calibri" panose="020F0502020204030204" pitchFamily="34" charset="0"/>
                          <a:ea typeface="Calibri" panose="020F0502020204030204" pitchFamily="34" charset="0"/>
                          <a:cs typeface="Calibri" panose="020F0502020204030204" pitchFamily="34" charset="0"/>
                        </a:rPr>
                        <a:t>инд</a:t>
                      </a:r>
                      <a:r>
                        <a:rPr lang="bg-BG" sz="1800" dirty="0">
                          <a:effectLst/>
                          <a:latin typeface="Calibri" panose="020F0502020204030204" pitchFamily="34" charset="0"/>
                          <a:ea typeface="Calibri" panose="020F0502020204030204" pitchFamily="34" charset="0"/>
                          <a:cs typeface="Calibri" panose="020F0502020204030204" pitchFamily="34" charset="0"/>
                        </a:rPr>
                        <a:t>.</a:t>
                      </a:r>
                    </a:p>
                    <a:p>
                      <a:pPr marR="180340" algn="ctr">
                        <a:lnSpc>
                          <a:spcPct val="115000"/>
                        </a:lnSpc>
                        <a:spcAft>
                          <a:spcPts val="0"/>
                        </a:spcAft>
                      </a:pPr>
                      <a:r>
                        <a:rPr lang="bg-BG" sz="1800" dirty="0">
                          <a:effectLst/>
                          <a:latin typeface="Calibri" panose="020F0502020204030204" pitchFamily="34" charset="0"/>
                          <a:ea typeface="Calibri" panose="020F0502020204030204" pitchFamily="34" charset="0"/>
                          <a:cs typeface="Calibri" panose="020F0502020204030204" pitchFamily="34" charset="0"/>
                        </a:rPr>
                        <a:t>1-4а</a:t>
                      </a:r>
                    </a:p>
                  </a:txBody>
                  <a:tcPr marL="68580" marR="68580" marT="0" marB="0"/>
                </a:tc>
                <a:tc>
                  <a:txBody>
                    <a:bodyPr/>
                    <a:lstStyle/>
                    <a:p>
                      <a:pPr marR="180340" algn="ctr">
                        <a:lnSpc>
                          <a:spcPct val="115000"/>
                        </a:lnSpc>
                        <a:spcAft>
                          <a:spcPts val="0"/>
                        </a:spcAft>
                      </a:pPr>
                      <a:r>
                        <a:rPr lang="bg-BG" sz="1800" dirty="0" err="1">
                          <a:effectLst/>
                          <a:latin typeface="Calibri" panose="020F0502020204030204" pitchFamily="34" charset="0"/>
                          <a:ea typeface="Calibri" panose="020F0502020204030204" pitchFamily="34" charset="0"/>
                          <a:cs typeface="Calibri" panose="020F0502020204030204" pitchFamily="34" charset="0"/>
                        </a:rPr>
                        <a:t>инд</a:t>
                      </a:r>
                      <a:r>
                        <a:rPr lang="bg-BG" sz="1800" dirty="0">
                          <a:effectLst/>
                          <a:latin typeface="Calibri" panose="020F0502020204030204" pitchFamily="34" charset="0"/>
                          <a:ea typeface="Calibri" panose="020F0502020204030204" pitchFamily="34" charset="0"/>
                          <a:cs typeface="Calibri" panose="020F0502020204030204" pitchFamily="34" charset="0"/>
                        </a:rPr>
                        <a:t>. </a:t>
                      </a:r>
                    </a:p>
                    <a:p>
                      <a:pPr marR="180340" algn="ctr">
                        <a:lnSpc>
                          <a:spcPct val="115000"/>
                        </a:lnSpc>
                        <a:spcAft>
                          <a:spcPts val="0"/>
                        </a:spcAft>
                      </a:pPr>
                      <a:r>
                        <a:rPr lang="bg-BG" sz="1800" dirty="0">
                          <a:effectLst/>
                          <a:latin typeface="Calibri" panose="020F0502020204030204" pitchFamily="34" charset="0"/>
                          <a:ea typeface="Calibri" panose="020F0502020204030204" pitchFamily="34" charset="0"/>
                          <a:cs typeface="Calibri" panose="020F0502020204030204" pitchFamily="34" charset="0"/>
                        </a:rPr>
                        <a:t>1-5а</a:t>
                      </a:r>
                    </a:p>
                  </a:txBody>
                  <a:tcPr marL="68580" marR="68580" marT="0" marB="0"/>
                </a:tc>
                <a:extLst>
                  <a:ext uri="{0D108BD9-81ED-4DB2-BD59-A6C34878D82A}">
                    <a16:rowId xmlns:a16="http://schemas.microsoft.com/office/drawing/2014/main" xmlns="" val="10000"/>
                  </a:ext>
                </a:extLst>
              </a:tr>
              <a:tr h="0">
                <a:tc>
                  <a:txBody>
                    <a:bodyPr/>
                    <a:lstStyle/>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  </a:t>
                      </a:r>
                    </a:p>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 25 бр.</a:t>
                      </a:r>
                    </a:p>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 </a:t>
                      </a:r>
                    </a:p>
                  </a:txBody>
                  <a:tcPr marL="68580" marR="68580" marT="0" marB="0"/>
                </a:tc>
                <a:tc>
                  <a:txBody>
                    <a:bodyPr/>
                    <a:lstStyle/>
                    <a:p>
                      <a:pPr marR="180340" algn="ctr">
                        <a:lnSpc>
                          <a:spcPct val="115000"/>
                        </a:lnSpc>
                        <a:spcAft>
                          <a:spcPts val="0"/>
                        </a:spcAft>
                      </a:pPr>
                      <a:endParaRPr lang="bg-BG" sz="2000" dirty="0">
                        <a:effectLst/>
                        <a:latin typeface="Calibri" panose="020F0502020204030204" pitchFamily="34" charset="0"/>
                        <a:ea typeface="Calibri" panose="020F0502020204030204" pitchFamily="34" charset="0"/>
                        <a:cs typeface="Calibri" panose="020F0502020204030204" pitchFamily="34" charset="0"/>
                      </a:endParaRPr>
                    </a:p>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12</a:t>
                      </a:r>
                    </a:p>
                  </a:txBody>
                  <a:tcPr marL="68580" marR="68580" marT="0" marB="0"/>
                </a:tc>
                <a:tc>
                  <a:txBody>
                    <a:bodyPr/>
                    <a:lstStyle/>
                    <a:p>
                      <a:pPr marR="180340" algn="ctr">
                        <a:lnSpc>
                          <a:spcPct val="115000"/>
                        </a:lnSpc>
                        <a:spcAft>
                          <a:spcPts val="0"/>
                        </a:spcAft>
                      </a:pPr>
                      <a:endParaRPr lang="bg-BG" sz="2000" dirty="0">
                        <a:effectLst/>
                        <a:latin typeface="Calibri" panose="020F0502020204030204" pitchFamily="34" charset="0"/>
                        <a:ea typeface="Calibri" panose="020F0502020204030204" pitchFamily="34" charset="0"/>
                        <a:cs typeface="Calibri" panose="020F0502020204030204" pitchFamily="34" charset="0"/>
                      </a:endParaRPr>
                    </a:p>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8</a:t>
                      </a:r>
                    </a:p>
                  </a:txBody>
                  <a:tcPr marL="68580" marR="68580" marT="0" marB="0"/>
                </a:tc>
                <a:tc>
                  <a:txBody>
                    <a:bodyPr/>
                    <a:lstStyle/>
                    <a:p>
                      <a:pPr marR="180340" algn="ctr">
                        <a:lnSpc>
                          <a:spcPct val="115000"/>
                        </a:lnSpc>
                        <a:spcAft>
                          <a:spcPts val="0"/>
                        </a:spcAft>
                      </a:pPr>
                      <a:endParaRPr lang="bg-BG" sz="2000" dirty="0">
                        <a:effectLst/>
                        <a:latin typeface="Calibri" panose="020F0502020204030204" pitchFamily="34" charset="0"/>
                        <a:ea typeface="Calibri" panose="020F0502020204030204" pitchFamily="34" charset="0"/>
                        <a:cs typeface="Calibri" panose="020F0502020204030204" pitchFamily="34" charset="0"/>
                      </a:endParaRPr>
                    </a:p>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1</a:t>
                      </a:r>
                    </a:p>
                  </a:txBody>
                  <a:tcPr marL="68580" marR="68580" marT="0" marB="0"/>
                </a:tc>
                <a:tc>
                  <a:txBody>
                    <a:bodyPr/>
                    <a:lstStyle/>
                    <a:p>
                      <a:pPr marR="180340" algn="ctr">
                        <a:lnSpc>
                          <a:spcPct val="115000"/>
                        </a:lnSpc>
                        <a:spcAft>
                          <a:spcPts val="0"/>
                        </a:spcAft>
                      </a:pPr>
                      <a:endParaRPr lang="bg-BG" sz="2000" dirty="0">
                        <a:effectLst/>
                        <a:latin typeface="Calibri" panose="020F0502020204030204" pitchFamily="34" charset="0"/>
                        <a:ea typeface="Calibri" panose="020F0502020204030204" pitchFamily="34" charset="0"/>
                        <a:cs typeface="Calibri" panose="020F0502020204030204" pitchFamily="34" charset="0"/>
                      </a:endParaRPr>
                    </a:p>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4</a:t>
                      </a:r>
                    </a:p>
                  </a:txBody>
                  <a:tcPr marL="68580" marR="68580" marT="0" marB="0"/>
                </a:tc>
                <a:extLst>
                  <a:ext uri="{0D108BD9-81ED-4DB2-BD59-A6C34878D82A}">
                    <a16:rowId xmlns:a16="http://schemas.microsoft.com/office/drawing/2014/main" xmlns="" val="10001"/>
                  </a:ext>
                </a:extLst>
              </a:tr>
              <a:tr h="448310">
                <a:tc>
                  <a:txBody>
                    <a:bodyPr/>
                    <a:lstStyle/>
                    <a:p>
                      <a:pPr marR="180340" algn="ctr">
                        <a:lnSpc>
                          <a:spcPct val="115000"/>
                        </a:lnSpc>
                        <a:spcAft>
                          <a:spcPts val="0"/>
                        </a:spcAft>
                      </a:pPr>
                      <a:r>
                        <a:rPr lang="bg-BG" sz="2000">
                          <a:effectLst/>
                          <a:latin typeface="Calibri" panose="020F0502020204030204" pitchFamily="34" charset="0"/>
                          <a:ea typeface="Calibri" panose="020F0502020204030204" pitchFamily="34" charset="0"/>
                          <a:cs typeface="Calibri" panose="020F0502020204030204" pitchFamily="34" charset="0"/>
                        </a:rPr>
                        <a:t>      %</a:t>
                      </a:r>
                    </a:p>
                  </a:txBody>
                  <a:tcPr marL="68580" marR="68580" marT="0" marB="0"/>
                </a:tc>
                <a:tc>
                  <a:txBody>
                    <a:bodyPr/>
                    <a:lstStyle/>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48 %</a:t>
                      </a:r>
                    </a:p>
                  </a:txBody>
                  <a:tcPr marL="68580" marR="68580" marT="0" marB="0"/>
                </a:tc>
                <a:tc>
                  <a:txBody>
                    <a:bodyPr/>
                    <a:lstStyle/>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32 %</a:t>
                      </a:r>
                    </a:p>
                  </a:txBody>
                  <a:tcPr marL="68580" marR="68580" marT="0" marB="0"/>
                </a:tc>
                <a:tc>
                  <a:txBody>
                    <a:bodyPr/>
                    <a:lstStyle/>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4 %</a:t>
                      </a:r>
                    </a:p>
                  </a:txBody>
                  <a:tcPr marL="68580" marR="68580" marT="0" marB="0"/>
                </a:tc>
                <a:tc>
                  <a:txBody>
                    <a:bodyPr/>
                    <a:lstStyle/>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16 %</a:t>
                      </a:r>
                    </a:p>
                  </a:txBody>
                  <a:tcPr marL="68580" marR="68580" marT="0" marB="0"/>
                </a:tc>
                <a:extLst>
                  <a:ext uri="{0D108BD9-81ED-4DB2-BD59-A6C34878D82A}">
                    <a16:rowId xmlns:a16="http://schemas.microsoft.com/office/drawing/2014/main" xmlns="" val="10002"/>
                  </a:ext>
                </a:extLst>
              </a:tr>
            </a:tbl>
          </a:graphicData>
        </a:graphic>
      </p:graphicFrame>
    </p:spTree>
    <p:extLst>
      <p:ext uri="{BB962C8B-B14F-4D97-AF65-F5344CB8AC3E}">
        <p14:creationId xmlns:p14="http://schemas.microsoft.com/office/powerpoint/2010/main" val="726213894"/>
      </p:ext>
    </p:extLst>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692696"/>
            <a:ext cx="8640960" cy="1080120"/>
          </a:xfrm>
        </p:spPr>
        <p:txBody>
          <a:bodyPr>
            <a:noAutofit/>
          </a:bodyPr>
          <a:lstStyle/>
          <a:p>
            <a:pPr algn="ctr"/>
            <a:r>
              <a:rPr lang="ru-RU" sz="2800" b="1" dirty="0" err="1">
                <a:latin typeface="Calibri" panose="020F0502020204030204" pitchFamily="34" charset="0"/>
                <a:ea typeface="Calibri" panose="020F0502020204030204" pitchFamily="34" charset="0"/>
                <a:cs typeface="Calibri" panose="020F0502020204030204" pitchFamily="34" charset="0"/>
              </a:rPr>
              <a:t>Обжалвани</a:t>
            </a:r>
            <a:r>
              <a:rPr lang="ru-RU" sz="2800" b="1" dirty="0">
                <a:latin typeface="Calibri" panose="020F0502020204030204" pitchFamily="34" charset="0"/>
                <a:ea typeface="Calibri" panose="020F0502020204030204" pitchFamily="34" charset="0"/>
                <a:cs typeface="Calibri" panose="020F0502020204030204" pitchFamily="34" charset="0"/>
              </a:rPr>
              <a:t> решения по граждански дела, с </a:t>
            </a:r>
            <a:r>
              <a:rPr lang="ru-RU" sz="2800" b="1" dirty="0" err="1">
                <a:latin typeface="Calibri" panose="020F0502020204030204" pitchFamily="34" charset="0"/>
                <a:ea typeface="Calibri" panose="020F0502020204030204" pitchFamily="34" charset="0"/>
                <a:cs typeface="Calibri" panose="020F0502020204030204" pitchFamily="34" charset="0"/>
              </a:rPr>
              <a:t>резултат</a:t>
            </a:r>
            <a:r>
              <a:rPr lang="ru-RU" sz="2800" b="1" dirty="0">
                <a:latin typeface="Calibri" panose="020F0502020204030204" pitchFamily="34" charset="0"/>
                <a:ea typeface="Calibri" panose="020F0502020204030204" pitchFamily="34" charset="0"/>
                <a:cs typeface="Calibri" panose="020F0502020204030204" pitchFamily="34" charset="0"/>
              </a:rPr>
              <a:t> от </a:t>
            </a:r>
            <a:r>
              <a:rPr lang="ru-RU" sz="2800" b="1" dirty="0" err="1">
                <a:latin typeface="Calibri" panose="020F0502020204030204" pitchFamily="34" charset="0"/>
                <a:ea typeface="Calibri" panose="020F0502020204030204" pitchFamily="34" charset="0"/>
                <a:cs typeface="Calibri" panose="020F0502020204030204" pitchFamily="34" charset="0"/>
              </a:rPr>
              <a:t>касационно</a:t>
            </a:r>
            <a:r>
              <a:rPr lang="ru-RU" sz="2800" b="1" dirty="0">
                <a:latin typeface="Calibri" panose="020F0502020204030204" pitchFamily="34" charset="0"/>
                <a:ea typeface="Calibri" panose="020F0502020204030204" pitchFamily="34" charset="0"/>
                <a:cs typeface="Calibri" panose="020F0502020204030204" pitchFamily="34" charset="0"/>
              </a:rPr>
              <a:t> </a:t>
            </a:r>
            <a:r>
              <a:rPr lang="ru-RU" sz="2800" b="1" dirty="0" err="1">
                <a:latin typeface="Calibri" panose="020F0502020204030204" pitchFamily="34" charset="0"/>
                <a:ea typeface="Calibri" panose="020F0502020204030204" pitchFamily="34" charset="0"/>
                <a:cs typeface="Calibri" panose="020F0502020204030204" pitchFamily="34" charset="0"/>
              </a:rPr>
              <a:t>обжалване</a:t>
            </a:r>
            <a:r>
              <a:rPr lang="ru-RU" sz="2800" b="1" dirty="0">
                <a:latin typeface="Calibri" panose="020F0502020204030204" pitchFamily="34" charset="0"/>
                <a:ea typeface="Calibri" panose="020F0502020204030204" pitchFamily="34" charset="0"/>
                <a:cs typeface="Calibri" panose="020F0502020204030204" pitchFamily="34" charset="0"/>
              </a:rPr>
              <a:t> </a:t>
            </a:r>
            <a:r>
              <a:rPr lang="ru-RU" sz="2800" b="1" dirty="0" err="1">
                <a:latin typeface="Calibri" panose="020F0502020204030204" pitchFamily="34" charset="0"/>
                <a:ea typeface="Calibri" panose="020F0502020204030204" pitchFamily="34" charset="0"/>
                <a:cs typeface="Calibri" panose="020F0502020204030204" pitchFamily="34" charset="0"/>
              </a:rPr>
              <a:t>през</a:t>
            </a:r>
            <a:r>
              <a:rPr lang="ru-RU" sz="2800" b="1" dirty="0">
                <a:latin typeface="Calibri" panose="020F0502020204030204" pitchFamily="34" charset="0"/>
                <a:ea typeface="Calibri" panose="020F0502020204030204" pitchFamily="34" charset="0"/>
                <a:cs typeface="Calibri" panose="020F0502020204030204" pitchFamily="34" charset="0"/>
              </a:rPr>
              <a:t> 2025</a:t>
            </a:r>
            <a:r>
              <a:rPr lang="en-US" sz="2800" b="1" dirty="0">
                <a:latin typeface="Calibri" panose="020F0502020204030204" pitchFamily="34" charset="0"/>
                <a:ea typeface="Calibri" panose="020F0502020204030204" pitchFamily="34" charset="0"/>
                <a:cs typeface="Calibri" panose="020F0502020204030204" pitchFamily="34" charset="0"/>
              </a:rPr>
              <a:t> </a:t>
            </a:r>
            <a:r>
              <a:rPr lang="ru-RU" sz="2800" b="1" dirty="0">
                <a:latin typeface="Calibri" panose="020F0502020204030204" pitchFamily="34" charset="0"/>
                <a:ea typeface="Calibri" panose="020F0502020204030204" pitchFamily="34" charset="0"/>
                <a:cs typeface="Calibri" panose="020F0502020204030204" pitchFamily="34" charset="0"/>
              </a:rPr>
              <a:t>г.</a:t>
            </a:r>
            <a:endParaRPr lang="bg-BG" sz="2800" b="1" dirty="0">
              <a:latin typeface="Calibri" panose="020F0502020204030204" pitchFamily="34" charset="0"/>
              <a:ea typeface="Calibri" panose="020F0502020204030204" pitchFamily="34" charset="0"/>
              <a:cs typeface="Calibri" panose="020F0502020204030204" pitchFamily="34"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343856708"/>
              </p:ext>
            </p:extLst>
          </p:nvPr>
        </p:nvGraphicFramePr>
        <p:xfrm>
          <a:off x="251520" y="2564904"/>
          <a:ext cx="8640959" cy="4148737"/>
        </p:xfrm>
        <a:graphic>
          <a:graphicData uri="http://schemas.openxmlformats.org/drawingml/2006/table">
            <a:tbl>
              <a:tblPr firstRow="1" firstCol="1" bandRow="1">
                <a:tableStyleId>{21E4AEA4-8DFA-4A89-87EB-49C32662AFE0}</a:tableStyleId>
              </a:tblPr>
              <a:tblGrid>
                <a:gridCol w="2745141">
                  <a:extLst>
                    <a:ext uri="{9D8B030D-6E8A-4147-A177-3AD203B41FA5}">
                      <a16:colId xmlns:a16="http://schemas.microsoft.com/office/drawing/2014/main" xmlns="" val="20000"/>
                    </a:ext>
                  </a:extLst>
                </a:gridCol>
                <a:gridCol w="1618664">
                  <a:extLst>
                    <a:ext uri="{9D8B030D-6E8A-4147-A177-3AD203B41FA5}">
                      <a16:colId xmlns:a16="http://schemas.microsoft.com/office/drawing/2014/main" xmlns="" val="20001"/>
                    </a:ext>
                  </a:extLst>
                </a:gridCol>
                <a:gridCol w="1329824">
                  <a:extLst>
                    <a:ext uri="{9D8B030D-6E8A-4147-A177-3AD203B41FA5}">
                      <a16:colId xmlns:a16="http://schemas.microsoft.com/office/drawing/2014/main" xmlns="" val="20002"/>
                    </a:ext>
                  </a:extLst>
                </a:gridCol>
                <a:gridCol w="1474243">
                  <a:extLst>
                    <a:ext uri="{9D8B030D-6E8A-4147-A177-3AD203B41FA5}">
                      <a16:colId xmlns:a16="http://schemas.microsoft.com/office/drawing/2014/main" xmlns="" val="20003"/>
                    </a:ext>
                  </a:extLst>
                </a:gridCol>
                <a:gridCol w="1473087">
                  <a:extLst>
                    <a:ext uri="{9D8B030D-6E8A-4147-A177-3AD203B41FA5}">
                      <a16:colId xmlns:a16="http://schemas.microsoft.com/office/drawing/2014/main" xmlns="" val="20004"/>
                    </a:ext>
                  </a:extLst>
                </a:gridCol>
              </a:tblGrid>
              <a:tr h="1080120">
                <a:tc>
                  <a:txBody>
                    <a:bodyPr/>
                    <a:lstStyle/>
                    <a:p>
                      <a:pPr marR="180340" algn="just">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Върнали се бр. обжалвани </a:t>
                      </a:r>
                    </a:p>
                    <a:p>
                      <a:pPr marR="180340" algn="just">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решения</a:t>
                      </a:r>
                    </a:p>
                  </a:txBody>
                  <a:tcPr marL="68580" marR="68580" marT="0" marB="0"/>
                </a:tc>
                <a:tc>
                  <a:txBody>
                    <a:bodyPr/>
                    <a:lstStyle/>
                    <a:p>
                      <a:pPr marR="180340" algn="just">
                        <a:lnSpc>
                          <a:spcPct val="115000"/>
                        </a:lnSpc>
                        <a:spcAft>
                          <a:spcPts val="0"/>
                        </a:spcAft>
                      </a:pPr>
                      <a:r>
                        <a:rPr lang="bg-BG" sz="2000" dirty="0" err="1">
                          <a:effectLst/>
                          <a:latin typeface="Calibri" panose="020F0502020204030204" pitchFamily="34" charset="0"/>
                          <a:ea typeface="Calibri" panose="020F0502020204030204" pitchFamily="34" charset="0"/>
                          <a:cs typeface="Calibri" panose="020F0502020204030204" pitchFamily="34" charset="0"/>
                        </a:rPr>
                        <a:t>инд</a:t>
                      </a:r>
                      <a:r>
                        <a:rPr lang="bg-BG" sz="2000" dirty="0">
                          <a:effectLst/>
                          <a:latin typeface="Calibri" panose="020F0502020204030204" pitchFamily="34" charset="0"/>
                          <a:ea typeface="Calibri" panose="020F0502020204030204" pitchFamily="34" charset="0"/>
                          <a:cs typeface="Calibri" panose="020F0502020204030204" pitchFamily="34" charset="0"/>
                        </a:rPr>
                        <a:t>. </a:t>
                      </a:r>
                    </a:p>
                    <a:p>
                      <a:pPr marR="180340" algn="just">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1-1</a:t>
                      </a:r>
                    </a:p>
                  </a:txBody>
                  <a:tcPr marL="68580" marR="68580" marT="0" marB="0"/>
                </a:tc>
                <a:tc>
                  <a:txBody>
                    <a:bodyPr/>
                    <a:lstStyle/>
                    <a:p>
                      <a:pPr marR="180340" algn="just">
                        <a:lnSpc>
                          <a:spcPct val="115000"/>
                        </a:lnSpc>
                        <a:spcAft>
                          <a:spcPts val="0"/>
                        </a:spcAft>
                      </a:pPr>
                      <a:r>
                        <a:rPr lang="bg-BG" sz="2000" dirty="0" err="1">
                          <a:effectLst/>
                          <a:latin typeface="Calibri" panose="020F0502020204030204" pitchFamily="34" charset="0"/>
                          <a:ea typeface="Calibri" panose="020F0502020204030204" pitchFamily="34" charset="0"/>
                          <a:cs typeface="Calibri" panose="020F0502020204030204" pitchFamily="34" charset="0"/>
                        </a:rPr>
                        <a:t>инд</a:t>
                      </a:r>
                      <a:r>
                        <a:rPr lang="bg-BG" sz="2000" dirty="0">
                          <a:effectLst/>
                          <a:latin typeface="Calibri" panose="020F0502020204030204" pitchFamily="34" charset="0"/>
                          <a:ea typeface="Calibri" panose="020F0502020204030204" pitchFamily="34" charset="0"/>
                          <a:cs typeface="Calibri" panose="020F0502020204030204" pitchFamily="34" charset="0"/>
                        </a:rPr>
                        <a:t>.</a:t>
                      </a:r>
                    </a:p>
                    <a:p>
                      <a:pPr marR="180340" algn="just">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1-3а</a:t>
                      </a:r>
                    </a:p>
                  </a:txBody>
                  <a:tcPr marL="68580" marR="68580" marT="0" marB="0"/>
                </a:tc>
                <a:tc>
                  <a:txBody>
                    <a:bodyPr/>
                    <a:lstStyle/>
                    <a:p>
                      <a:pPr marR="180340" algn="just">
                        <a:lnSpc>
                          <a:spcPct val="115000"/>
                        </a:lnSpc>
                        <a:spcAft>
                          <a:spcPts val="0"/>
                        </a:spcAft>
                      </a:pPr>
                      <a:r>
                        <a:rPr lang="bg-BG" sz="2000" dirty="0" err="1">
                          <a:effectLst/>
                          <a:latin typeface="Calibri" panose="020F0502020204030204" pitchFamily="34" charset="0"/>
                          <a:ea typeface="Calibri" panose="020F0502020204030204" pitchFamily="34" charset="0"/>
                          <a:cs typeface="Calibri" panose="020F0502020204030204" pitchFamily="34" charset="0"/>
                        </a:rPr>
                        <a:t>инд</a:t>
                      </a:r>
                      <a:r>
                        <a:rPr lang="bg-BG" sz="2000" dirty="0">
                          <a:effectLst/>
                          <a:latin typeface="Calibri" panose="020F0502020204030204" pitchFamily="34" charset="0"/>
                          <a:ea typeface="Calibri" panose="020F0502020204030204" pitchFamily="34" charset="0"/>
                          <a:cs typeface="Calibri" panose="020F0502020204030204" pitchFamily="34" charset="0"/>
                        </a:rPr>
                        <a:t>.</a:t>
                      </a:r>
                    </a:p>
                    <a:p>
                      <a:pPr marR="180340" algn="just">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1-5а</a:t>
                      </a:r>
                    </a:p>
                  </a:txBody>
                  <a:tcPr marL="68580" marR="68580" marT="0" marB="0"/>
                </a:tc>
                <a:tc>
                  <a:txBody>
                    <a:bodyPr/>
                    <a:lstStyle/>
                    <a:p>
                      <a:pPr marR="180340" algn="just">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по глава </a:t>
                      </a:r>
                      <a:r>
                        <a:rPr lang="en-US" sz="2000" dirty="0">
                          <a:effectLst/>
                          <a:latin typeface="Calibri" panose="020F0502020204030204" pitchFamily="34" charset="0"/>
                          <a:ea typeface="Calibri" panose="020F0502020204030204" pitchFamily="34" charset="0"/>
                          <a:cs typeface="Calibri" panose="020F0502020204030204" pitchFamily="34" charset="0"/>
                        </a:rPr>
                        <a:t>XXIV</a:t>
                      </a:r>
                      <a:endParaRPr lang="bg-BG" sz="20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xmlns="" val="10000"/>
                  </a:ext>
                </a:extLst>
              </a:tr>
              <a:tr h="607757">
                <a:tc>
                  <a:txBody>
                    <a:bodyPr/>
                    <a:lstStyle/>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   20 бр.</a:t>
                      </a:r>
                    </a:p>
                    <a:p>
                      <a:pPr marR="180340" algn="l">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 </a:t>
                      </a:r>
                    </a:p>
                  </a:txBody>
                  <a:tcPr marL="68580" marR="68580" marT="0" marB="0"/>
                </a:tc>
                <a:tc>
                  <a:txBody>
                    <a:bodyPr/>
                    <a:lstStyle/>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14</a:t>
                      </a:r>
                    </a:p>
                  </a:txBody>
                  <a:tcPr marL="68580" marR="68580" marT="0" marB="0"/>
                </a:tc>
                <a:tc>
                  <a:txBody>
                    <a:bodyPr/>
                    <a:lstStyle/>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1</a:t>
                      </a:r>
                    </a:p>
                  </a:txBody>
                  <a:tcPr marL="68580" marR="68580" marT="0" marB="0"/>
                </a:tc>
                <a:tc>
                  <a:txBody>
                    <a:bodyPr/>
                    <a:lstStyle/>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3</a:t>
                      </a:r>
                    </a:p>
                  </a:txBody>
                  <a:tcPr marL="68580" marR="68580" marT="0" marB="0"/>
                </a:tc>
                <a:tc>
                  <a:txBody>
                    <a:bodyPr/>
                    <a:lstStyle/>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2</a:t>
                      </a:r>
                    </a:p>
                  </a:txBody>
                  <a:tcPr marL="68580" marR="68580" marT="0" marB="0"/>
                </a:tc>
                <a:extLst>
                  <a:ext uri="{0D108BD9-81ED-4DB2-BD59-A6C34878D82A}">
                    <a16:rowId xmlns:a16="http://schemas.microsoft.com/office/drawing/2014/main" xmlns="" val="10001"/>
                  </a:ext>
                </a:extLst>
              </a:tr>
              <a:tr h="517767">
                <a:tc>
                  <a:txBody>
                    <a:bodyPr/>
                    <a:lstStyle/>
                    <a:p>
                      <a:pPr marR="180340" algn="l">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Не допуска </a:t>
                      </a:r>
                    </a:p>
                  </a:txBody>
                  <a:tcPr marL="68580" marR="68580" marT="0" marB="0"/>
                </a:tc>
                <a:tc>
                  <a:txBody>
                    <a:bodyPr/>
                    <a:lstStyle/>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13</a:t>
                      </a:r>
                    </a:p>
                  </a:txBody>
                  <a:tcPr marL="68580" marR="68580" marT="0" marB="0"/>
                </a:tc>
                <a:tc>
                  <a:txBody>
                    <a:bodyPr/>
                    <a:lstStyle/>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1</a:t>
                      </a:r>
                    </a:p>
                  </a:txBody>
                  <a:tcPr marL="68580" marR="68580" marT="0" marB="0"/>
                </a:tc>
                <a:tc>
                  <a:txBody>
                    <a:bodyPr/>
                    <a:lstStyle/>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3 </a:t>
                      </a:r>
                    </a:p>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 </a:t>
                      </a:r>
                    </a:p>
                  </a:txBody>
                  <a:tcPr marL="68580" marR="68580" marT="0" marB="0"/>
                </a:tc>
                <a:tc>
                  <a:txBody>
                    <a:bodyPr/>
                    <a:lstStyle/>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 </a:t>
                      </a:r>
                    </a:p>
                  </a:txBody>
                  <a:tcPr marL="68580" marR="68580" marT="0" marB="0"/>
                </a:tc>
                <a:extLst>
                  <a:ext uri="{0D108BD9-81ED-4DB2-BD59-A6C34878D82A}">
                    <a16:rowId xmlns:a16="http://schemas.microsoft.com/office/drawing/2014/main" xmlns="" val="10002"/>
                  </a:ext>
                </a:extLst>
              </a:tr>
              <a:tr h="614977">
                <a:tc>
                  <a:txBody>
                    <a:bodyPr/>
                    <a:lstStyle/>
                    <a:p>
                      <a:pPr marR="180340" algn="l">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Без уважение</a:t>
                      </a:r>
                    </a:p>
                  </a:txBody>
                  <a:tcPr marL="68580" marR="68580" marT="0" marB="0"/>
                </a:tc>
                <a:tc>
                  <a:txBody>
                    <a:bodyPr/>
                    <a:lstStyle/>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 </a:t>
                      </a:r>
                    </a:p>
                  </a:txBody>
                  <a:tcPr marL="68580" marR="68580" marT="0" marB="0"/>
                </a:tc>
                <a:tc>
                  <a:txBody>
                    <a:bodyPr/>
                    <a:lstStyle/>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 </a:t>
                      </a:r>
                    </a:p>
                  </a:txBody>
                  <a:tcPr marL="68580" marR="68580" marT="0" marB="0"/>
                </a:tc>
                <a:tc>
                  <a:txBody>
                    <a:bodyPr/>
                    <a:lstStyle/>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 </a:t>
                      </a:r>
                    </a:p>
                  </a:txBody>
                  <a:tcPr marL="68580" marR="68580" marT="0" marB="0"/>
                </a:tc>
                <a:tc>
                  <a:txBody>
                    <a:bodyPr/>
                    <a:lstStyle/>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2</a:t>
                      </a:r>
                    </a:p>
                  </a:txBody>
                  <a:tcPr marL="68580" marR="68580" marT="0" marB="0"/>
                </a:tc>
                <a:extLst>
                  <a:ext uri="{0D108BD9-81ED-4DB2-BD59-A6C34878D82A}">
                    <a16:rowId xmlns:a16="http://schemas.microsoft.com/office/drawing/2014/main" xmlns="" val="10003"/>
                  </a:ext>
                </a:extLst>
              </a:tr>
              <a:tr h="427697">
                <a:tc>
                  <a:txBody>
                    <a:bodyPr/>
                    <a:lstStyle/>
                    <a:p>
                      <a:pPr marR="180340" algn="l">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Отменя на </a:t>
                      </a:r>
                      <a:r>
                        <a:rPr lang="bg-BG" sz="2000" dirty="0" err="1">
                          <a:effectLst/>
                          <a:latin typeface="Calibri" panose="020F0502020204030204" pitchFamily="34" charset="0"/>
                          <a:ea typeface="Calibri" panose="020F0502020204030204" pitchFamily="34" charset="0"/>
                          <a:cs typeface="Calibri" panose="020F0502020204030204" pitchFamily="34" charset="0"/>
                        </a:rPr>
                        <a:t>въззивната</a:t>
                      </a:r>
                      <a:r>
                        <a:rPr lang="bg-BG" sz="2000" baseline="0" dirty="0">
                          <a:effectLst/>
                          <a:latin typeface="Calibri" panose="020F0502020204030204" pitchFamily="34" charset="0"/>
                          <a:ea typeface="Calibri" panose="020F0502020204030204" pitchFamily="34" charset="0"/>
                          <a:cs typeface="Calibri" panose="020F0502020204030204" pitchFamily="34" charset="0"/>
                        </a:rPr>
                        <a:t> инстанция</a:t>
                      </a:r>
                      <a:endParaRPr lang="bg-BG" sz="20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1</a:t>
                      </a:r>
                    </a:p>
                  </a:txBody>
                  <a:tcPr marL="68580" marR="68580" marT="0" marB="0"/>
                </a:tc>
                <a:tc>
                  <a:txBody>
                    <a:bodyPr/>
                    <a:lstStyle/>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 </a:t>
                      </a:r>
                    </a:p>
                  </a:txBody>
                  <a:tcPr marL="68580" marR="68580" marT="0" marB="0"/>
                </a:tc>
                <a:tc>
                  <a:txBody>
                    <a:bodyPr/>
                    <a:lstStyle/>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 </a:t>
                      </a:r>
                    </a:p>
                  </a:txBody>
                  <a:tcPr marL="68580" marR="68580" marT="0" marB="0"/>
                </a:tc>
                <a:tc>
                  <a:txBody>
                    <a:bodyPr/>
                    <a:lstStyle/>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 </a:t>
                      </a:r>
                    </a:p>
                  </a:txBody>
                  <a:tcPr marL="68580" marR="68580" marT="0" marB="0"/>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1768276689"/>
      </p:ext>
    </p:extLst>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9200" y="764704"/>
            <a:ext cx="8229600" cy="576064"/>
          </a:xfrm>
        </p:spPr>
        <p:txBody>
          <a:bodyPr>
            <a:noAutofit/>
          </a:bodyPr>
          <a:lstStyle/>
          <a:p>
            <a:pPr algn="ctr"/>
            <a:r>
              <a:rPr lang="bg-BG" sz="3200" b="1" dirty="0">
                <a:latin typeface="Calibri" panose="020F0502020204030204" pitchFamily="34" charset="0"/>
                <a:ea typeface="Calibri" panose="020F0502020204030204" pitchFamily="34" charset="0"/>
                <a:cs typeface="Calibri" panose="020F0502020204030204" pitchFamily="34" charset="0"/>
              </a:rPr>
              <a:t>НАКАЗАТЕЛНО ОТДЕЛЕНИЕ</a:t>
            </a:r>
          </a:p>
        </p:txBody>
      </p:sp>
      <p:sp>
        <p:nvSpPr>
          <p:cNvPr id="3" name="Rectangle 2"/>
          <p:cNvSpPr/>
          <p:nvPr/>
        </p:nvSpPr>
        <p:spPr>
          <a:xfrm>
            <a:off x="243520" y="1809701"/>
            <a:ext cx="8640960" cy="830997"/>
          </a:xfrm>
          <a:prstGeom prst="rect">
            <a:avLst/>
          </a:prstGeom>
        </p:spPr>
        <p:txBody>
          <a:bodyPr wrap="square">
            <a:spAutoFit/>
          </a:bodyPr>
          <a:lstStyle/>
          <a:p>
            <a:pPr algn="ctr"/>
            <a:r>
              <a:rPr lang="bg-BG" sz="2400" b="1" dirty="0">
                <a:latin typeface="Calibri" panose="020F0502020204030204" pitchFamily="34" charset="0"/>
                <a:ea typeface="Calibri" panose="020F0502020204030204" pitchFamily="34" charset="0"/>
                <a:cs typeface="Calibri" panose="020F0502020204030204" pitchFamily="34" charset="0"/>
              </a:rPr>
              <a:t>Брой дела за разглеждане, брой свършени дела, брой решени дела по същество и прекратени производства</a:t>
            </a:r>
          </a:p>
        </p:txBody>
      </p:sp>
      <p:graphicFrame>
        <p:nvGraphicFramePr>
          <p:cNvPr id="5" name="Table 4"/>
          <p:cNvGraphicFramePr>
            <a:graphicFrameLocks noGrp="1"/>
          </p:cNvGraphicFramePr>
          <p:nvPr>
            <p:extLst>
              <p:ext uri="{D42A27DB-BD31-4B8C-83A1-F6EECF244321}">
                <p14:modId xmlns:p14="http://schemas.microsoft.com/office/powerpoint/2010/main" val="1382891025"/>
              </p:ext>
            </p:extLst>
          </p:nvPr>
        </p:nvGraphicFramePr>
        <p:xfrm>
          <a:off x="251520" y="3397663"/>
          <a:ext cx="8640960" cy="2895600"/>
        </p:xfrm>
        <a:graphic>
          <a:graphicData uri="http://schemas.openxmlformats.org/drawingml/2006/table">
            <a:tbl>
              <a:tblPr firstRow="1" bandRow="1">
                <a:tableStyleId>{21E4AEA4-8DFA-4A89-87EB-49C32662AFE0}</a:tableStyleId>
              </a:tblPr>
              <a:tblGrid>
                <a:gridCol w="1008112">
                  <a:extLst>
                    <a:ext uri="{9D8B030D-6E8A-4147-A177-3AD203B41FA5}">
                      <a16:colId xmlns:a16="http://schemas.microsoft.com/office/drawing/2014/main" xmlns="" val="20000"/>
                    </a:ext>
                  </a:extLst>
                </a:gridCol>
                <a:gridCol w="1440160">
                  <a:extLst>
                    <a:ext uri="{9D8B030D-6E8A-4147-A177-3AD203B41FA5}">
                      <a16:colId xmlns:a16="http://schemas.microsoft.com/office/drawing/2014/main" xmlns="" val="20001"/>
                    </a:ext>
                  </a:extLst>
                </a:gridCol>
                <a:gridCol w="1224136">
                  <a:extLst>
                    <a:ext uri="{9D8B030D-6E8A-4147-A177-3AD203B41FA5}">
                      <a16:colId xmlns:a16="http://schemas.microsoft.com/office/drawing/2014/main" xmlns="" val="20002"/>
                    </a:ext>
                  </a:extLst>
                </a:gridCol>
                <a:gridCol w="1368152">
                  <a:extLst>
                    <a:ext uri="{9D8B030D-6E8A-4147-A177-3AD203B41FA5}">
                      <a16:colId xmlns:a16="http://schemas.microsoft.com/office/drawing/2014/main" xmlns="" val="20003"/>
                    </a:ext>
                  </a:extLst>
                </a:gridCol>
                <a:gridCol w="1872208">
                  <a:extLst>
                    <a:ext uri="{9D8B030D-6E8A-4147-A177-3AD203B41FA5}">
                      <a16:colId xmlns:a16="http://schemas.microsoft.com/office/drawing/2014/main" xmlns="" val="20004"/>
                    </a:ext>
                  </a:extLst>
                </a:gridCol>
                <a:gridCol w="1728192">
                  <a:extLst>
                    <a:ext uri="{9D8B030D-6E8A-4147-A177-3AD203B41FA5}">
                      <a16:colId xmlns:a16="http://schemas.microsoft.com/office/drawing/2014/main" xmlns="" val="20005"/>
                    </a:ext>
                  </a:extLst>
                </a:gridCol>
              </a:tblGrid>
              <a:tr h="370840">
                <a:tc>
                  <a:txBody>
                    <a:bodyPr/>
                    <a:lstStyle/>
                    <a:p>
                      <a:r>
                        <a:rPr lang="bg-BG" sz="2000" dirty="0">
                          <a:latin typeface="Calibri" panose="020F0502020204030204" pitchFamily="34" charset="0"/>
                          <a:ea typeface="Calibri" panose="020F0502020204030204" pitchFamily="34" charset="0"/>
                          <a:cs typeface="Calibri" panose="020F0502020204030204" pitchFamily="34" charset="0"/>
                        </a:rPr>
                        <a:t>година</a:t>
                      </a:r>
                    </a:p>
                  </a:txBody>
                  <a:tcPr/>
                </a:tc>
                <a:tc>
                  <a:txBody>
                    <a:bodyPr/>
                    <a:lstStyle/>
                    <a:p>
                      <a:r>
                        <a:rPr lang="bg-BG" sz="2000" dirty="0">
                          <a:latin typeface="Calibri" panose="020F0502020204030204" pitchFamily="34" charset="0"/>
                          <a:ea typeface="Calibri" panose="020F0502020204030204" pitchFamily="34" charset="0"/>
                          <a:cs typeface="Calibri" panose="020F0502020204030204" pitchFamily="34" charset="0"/>
                        </a:rPr>
                        <a:t>Постъпили дела</a:t>
                      </a:r>
                    </a:p>
                  </a:txBody>
                  <a:tcPr/>
                </a:tc>
                <a:tc>
                  <a:txBody>
                    <a:bodyPr/>
                    <a:lstStyle/>
                    <a:p>
                      <a:r>
                        <a:rPr lang="bg-BG" sz="2000" dirty="0">
                          <a:latin typeface="Calibri" panose="020F0502020204030204" pitchFamily="34" charset="0"/>
                          <a:ea typeface="Calibri" panose="020F0502020204030204" pitchFamily="34" charset="0"/>
                          <a:cs typeface="Calibri" panose="020F0502020204030204" pitchFamily="34" charset="0"/>
                        </a:rPr>
                        <a:t>Дела за разглеждане</a:t>
                      </a:r>
                    </a:p>
                  </a:txBody>
                  <a:tcPr/>
                </a:tc>
                <a:tc>
                  <a:txBody>
                    <a:bodyPr/>
                    <a:lstStyle/>
                    <a:p>
                      <a:r>
                        <a:rPr lang="bg-BG" sz="2000" dirty="0" err="1">
                          <a:latin typeface="Calibri" panose="020F0502020204030204" pitchFamily="34" charset="0"/>
                          <a:ea typeface="Calibri" panose="020F0502020204030204" pitchFamily="34" charset="0"/>
                          <a:cs typeface="Calibri" panose="020F0502020204030204" pitchFamily="34" charset="0"/>
                        </a:rPr>
                        <a:t>Приклю-</a:t>
                      </a:r>
                      <a:endParaRPr lang="bg-BG" sz="2000" dirty="0">
                        <a:latin typeface="Calibri" panose="020F0502020204030204" pitchFamily="34" charset="0"/>
                        <a:ea typeface="Calibri" panose="020F0502020204030204" pitchFamily="34" charset="0"/>
                        <a:cs typeface="Calibri" panose="020F0502020204030204" pitchFamily="34" charset="0"/>
                      </a:endParaRPr>
                    </a:p>
                    <a:p>
                      <a:r>
                        <a:rPr lang="bg-BG" sz="2000" dirty="0" err="1">
                          <a:latin typeface="Calibri" panose="020F0502020204030204" pitchFamily="34" charset="0"/>
                          <a:ea typeface="Calibri" panose="020F0502020204030204" pitchFamily="34" charset="0"/>
                          <a:cs typeface="Calibri" panose="020F0502020204030204" pitchFamily="34" charset="0"/>
                        </a:rPr>
                        <a:t>чили</a:t>
                      </a:r>
                      <a:endParaRPr lang="bg-BG" sz="2000" dirty="0">
                        <a:latin typeface="Calibri" panose="020F0502020204030204" pitchFamily="34" charset="0"/>
                        <a:ea typeface="Calibri" panose="020F0502020204030204" pitchFamily="34" charset="0"/>
                        <a:cs typeface="Calibri" panose="020F0502020204030204" pitchFamily="34" charset="0"/>
                      </a:endParaRPr>
                    </a:p>
                  </a:txBody>
                  <a:tcPr/>
                </a:tc>
                <a:tc>
                  <a:txBody>
                    <a:bodyPr/>
                    <a:lstStyle/>
                    <a:p>
                      <a:r>
                        <a:rPr lang="bg-BG" sz="2000" dirty="0">
                          <a:latin typeface="Calibri" panose="020F0502020204030204" pitchFamily="34" charset="0"/>
                          <a:ea typeface="Calibri" panose="020F0502020204030204" pitchFamily="34" charset="0"/>
                          <a:cs typeface="Calibri" panose="020F0502020204030204" pitchFamily="34" charset="0"/>
                        </a:rPr>
                        <a:t>Със съд.акт по същество</a:t>
                      </a:r>
                    </a:p>
                  </a:txBody>
                  <a:tcPr/>
                </a:tc>
                <a:tc>
                  <a:txBody>
                    <a:bodyPr/>
                    <a:lstStyle/>
                    <a:p>
                      <a:r>
                        <a:rPr lang="bg-BG" sz="2000" dirty="0">
                          <a:latin typeface="Calibri" panose="020F0502020204030204" pitchFamily="34" charset="0"/>
                          <a:ea typeface="Calibri" panose="020F0502020204030204" pitchFamily="34" charset="0"/>
                          <a:cs typeface="Calibri" panose="020F0502020204030204" pitchFamily="34" charset="0"/>
                        </a:rPr>
                        <a:t>прекратени</a:t>
                      </a:r>
                    </a:p>
                  </a:txBody>
                  <a:tcPr/>
                </a:tc>
                <a:extLst>
                  <a:ext uri="{0D108BD9-81ED-4DB2-BD59-A6C34878D82A}">
                    <a16:rowId xmlns:a16="http://schemas.microsoft.com/office/drawing/2014/main" xmlns="" val="10000"/>
                  </a:ext>
                </a:extLst>
              </a:tr>
              <a:tr h="370840">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2025</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2 775 </a:t>
                      </a:r>
                    </a:p>
                    <a:p>
                      <a:pPr algn="ctr"/>
                      <a:r>
                        <a:rPr lang="bg-BG" sz="2000" dirty="0">
                          <a:latin typeface="Calibri" panose="020F0502020204030204" pitchFamily="34" charset="0"/>
                          <a:ea typeface="Calibri" panose="020F0502020204030204" pitchFamily="34" charset="0"/>
                          <a:cs typeface="Calibri" panose="020F0502020204030204" pitchFamily="34" charset="0"/>
                        </a:rPr>
                        <a:t>+19 %</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2 889</a:t>
                      </a:r>
                    </a:p>
                    <a:p>
                      <a:pPr algn="ctr"/>
                      <a:r>
                        <a:rPr lang="bg-BG" sz="2000" dirty="0">
                          <a:latin typeface="Calibri" panose="020F0502020204030204" pitchFamily="34" charset="0"/>
                          <a:ea typeface="Calibri" panose="020F0502020204030204" pitchFamily="34" charset="0"/>
                          <a:cs typeface="Calibri" panose="020F0502020204030204" pitchFamily="34" charset="0"/>
                        </a:rPr>
                        <a:t> +17 %</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2 762</a:t>
                      </a:r>
                    </a:p>
                    <a:p>
                      <a:pPr algn="ctr"/>
                      <a:r>
                        <a:rPr lang="bg-BG" sz="2000" dirty="0">
                          <a:latin typeface="Calibri" panose="020F0502020204030204" pitchFamily="34" charset="0"/>
                          <a:ea typeface="Calibri" panose="020F0502020204030204" pitchFamily="34" charset="0"/>
                          <a:cs typeface="Calibri" panose="020F0502020204030204" pitchFamily="34" charset="0"/>
                        </a:rPr>
                        <a:t> +17 %</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2 336 </a:t>
                      </a:r>
                    </a:p>
                    <a:p>
                      <a:pPr algn="ctr"/>
                      <a:r>
                        <a:rPr lang="bg-BG" sz="2000" dirty="0">
                          <a:latin typeface="Calibri" panose="020F0502020204030204" pitchFamily="34" charset="0"/>
                          <a:ea typeface="Calibri" panose="020F0502020204030204" pitchFamily="34" charset="0"/>
                          <a:cs typeface="Calibri" panose="020F0502020204030204" pitchFamily="34" charset="0"/>
                        </a:rPr>
                        <a:t>+17 %</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426 </a:t>
                      </a:r>
                    </a:p>
                    <a:p>
                      <a:pPr algn="ctr"/>
                      <a:r>
                        <a:rPr lang="bg-BG" sz="2000" dirty="0">
                          <a:latin typeface="Calibri" panose="020F0502020204030204" pitchFamily="34" charset="0"/>
                          <a:ea typeface="Calibri" panose="020F0502020204030204" pitchFamily="34" charset="0"/>
                          <a:cs typeface="Calibri" panose="020F0502020204030204" pitchFamily="34" charset="0"/>
                        </a:rPr>
                        <a:t>+18%</a:t>
                      </a:r>
                    </a:p>
                  </a:txBody>
                  <a:tcPr/>
                </a:tc>
                <a:extLst>
                  <a:ext uri="{0D108BD9-81ED-4DB2-BD59-A6C34878D82A}">
                    <a16:rowId xmlns:a16="http://schemas.microsoft.com/office/drawing/2014/main" xmlns="" val="10001"/>
                  </a:ext>
                </a:extLst>
              </a:tr>
              <a:tr h="370840">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2024</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2 333</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2 472</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2 358</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1 998</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360</a:t>
                      </a:r>
                    </a:p>
                  </a:txBody>
                  <a:tcPr/>
                </a:tc>
                <a:extLst>
                  <a:ext uri="{0D108BD9-81ED-4DB2-BD59-A6C34878D82A}">
                    <a16:rowId xmlns:a16="http://schemas.microsoft.com/office/drawing/2014/main" xmlns="" val="10002"/>
                  </a:ext>
                </a:extLst>
              </a:tr>
              <a:tr h="370840">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2023</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2 798</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2 941</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2 802</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2 440</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362</a:t>
                      </a:r>
                    </a:p>
                  </a:txBody>
                  <a:tcPr/>
                </a:tc>
                <a:extLst>
                  <a:ext uri="{0D108BD9-81ED-4DB2-BD59-A6C34878D82A}">
                    <a16:rowId xmlns:a16="http://schemas.microsoft.com/office/drawing/2014/main" xmlns="" val="10003"/>
                  </a:ext>
                </a:extLst>
              </a:tr>
              <a:tr h="370840">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2022</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2 823</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2 972</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2 829</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2 394</a:t>
                      </a:r>
                    </a:p>
                  </a:txBody>
                  <a:tcPr/>
                </a:tc>
                <a:tc>
                  <a:txBody>
                    <a:bodyPr/>
                    <a:lstStyle/>
                    <a:p>
                      <a:pPr algn="ctr"/>
                      <a:r>
                        <a:rPr lang="bg-BG" sz="2000" dirty="0">
                          <a:latin typeface="Calibri" panose="020F0502020204030204" pitchFamily="34" charset="0"/>
                          <a:ea typeface="Calibri" panose="020F0502020204030204" pitchFamily="34" charset="0"/>
                          <a:cs typeface="Calibri" panose="020F0502020204030204" pitchFamily="34" charset="0"/>
                        </a:rPr>
                        <a:t>435</a:t>
                      </a:r>
                    </a:p>
                  </a:txBody>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1922157418"/>
      </p:ext>
    </p:extLst>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48680"/>
            <a:ext cx="8229600" cy="72008"/>
          </a:xfrm>
        </p:spPr>
        <p:txBody>
          <a:bodyPr>
            <a:normAutofit fontScale="90000"/>
          </a:bodyPr>
          <a:lstStyle/>
          <a:p>
            <a:endParaRPr lang="bg-BG" dirty="0"/>
          </a:p>
        </p:txBody>
      </p:sp>
      <p:sp>
        <p:nvSpPr>
          <p:cNvPr id="3" name="Content Placeholder 2"/>
          <p:cNvSpPr>
            <a:spLocks noGrp="1"/>
          </p:cNvSpPr>
          <p:nvPr>
            <p:ph idx="1"/>
          </p:nvPr>
        </p:nvSpPr>
        <p:spPr>
          <a:xfrm>
            <a:off x="287386" y="764704"/>
            <a:ext cx="8640960" cy="2664296"/>
          </a:xfrm>
        </p:spPr>
        <p:txBody>
          <a:bodyPr>
            <a:normAutofit lnSpcReduction="10000"/>
          </a:bodyPr>
          <a:lstStyle/>
          <a:p>
            <a:pPr marL="109728" indent="0" algn="just">
              <a:buNone/>
            </a:pPr>
            <a:r>
              <a:rPr lang="bg-BG" sz="20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От общо свършените </a:t>
            </a:r>
            <a:r>
              <a:rPr lang="bg-BG" sz="2100" b="1" dirty="0">
                <a:latin typeface="Calibri" panose="020F0502020204030204" pitchFamily="34" charset="0"/>
                <a:ea typeface="Calibri" panose="020F0502020204030204" pitchFamily="34" charset="0"/>
                <a:cs typeface="Calibri" panose="020F0502020204030204" pitchFamily="34" charset="0"/>
              </a:rPr>
              <a:t>2 762</a:t>
            </a:r>
            <a:r>
              <a:rPr lang="bg-BG" sz="2100" dirty="0">
                <a:latin typeface="Calibri" panose="020F0502020204030204" pitchFamily="34" charset="0"/>
                <a:ea typeface="Calibri" panose="020F0502020204030204" pitchFamily="34" charset="0"/>
                <a:cs typeface="Calibri" panose="020F0502020204030204" pitchFamily="34" charset="0"/>
              </a:rPr>
              <a:t> наказателни дела, </a:t>
            </a:r>
            <a:r>
              <a:rPr lang="bg-BG" sz="2100" b="1" dirty="0">
                <a:latin typeface="Calibri" panose="020F0502020204030204" pitchFamily="34" charset="0"/>
                <a:ea typeface="Calibri" panose="020F0502020204030204" pitchFamily="34" charset="0"/>
                <a:cs typeface="Calibri" panose="020F0502020204030204" pitchFamily="34" charset="0"/>
              </a:rPr>
              <a:t>256</a:t>
            </a:r>
            <a:r>
              <a:rPr lang="bg-BG" sz="2100" dirty="0">
                <a:latin typeface="Calibri" panose="020F0502020204030204" pitchFamily="34" charset="0"/>
                <a:ea typeface="Calibri" panose="020F0502020204030204" pitchFamily="34" charset="0"/>
                <a:cs typeface="Calibri" panose="020F0502020204030204" pitchFamily="34" charset="0"/>
              </a:rPr>
              <a:t> са прекратени по споразумение по чл.382 НПК с 9 бр. повече от 2024</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a:t>
            </a:r>
            <a:r>
              <a:rPr lang="bg-BG" sz="2100" b="1" dirty="0">
                <a:latin typeface="Calibri" panose="020F0502020204030204" pitchFamily="34" charset="0"/>
                <a:ea typeface="Calibri" panose="020F0502020204030204" pitchFamily="34" charset="0"/>
                <a:cs typeface="Calibri" panose="020F0502020204030204" pitchFamily="34" charset="0"/>
              </a:rPr>
              <a:t>32</a:t>
            </a:r>
            <a:r>
              <a:rPr lang="bg-BG" sz="2100" dirty="0">
                <a:latin typeface="Calibri" panose="020F0502020204030204" pitchFamily="34" charset="0"/>
                <a:ea typeface="Calibri" panose="020F0502020204030204" pitchFamily="34" charset="0"/>
                <a:cs typeface="Calibri" panose="020F0502020204030204" pitchFamily="34" charset="0"/>
              </a:rPr>
              <a:t> бр. по споразумение по чл.384 НПК с 2 бр. по-малко от 2024</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a:t>
            </a:r>
            <a:r>
              <a:rPr lang="bg-BG" sz="2100" b="1" dirty="0">
                <a:latin typeface="Calibri" panose="020F0502020204030204" pitchFamily="34" charset="0"/>
                <a:ea typeface="Calibri" panose="020F0502020204030204" pitchFamily="34" charset="0"/>
                <a:cs typeface="Calibri" panose="020F0502020204030204" pitchFamily="34" charset="0"/>
              </a:rPr>
              <a:t>4</a:t>
            </a:r>
            <a:r>
              <a:rPr lang="bg-BG" sz="2100" dirty="0">
                <a:latin typeface="Calibri" panose="020F0502020204030204" pitchFamily="34" charset="0"/>
                <a:ea typeface="Calibri" panose="020F0502020204030204" pitchFamily="34" charset="0"/>
                <a:cs typeface="Calibri" panose="020F0502020204030204" pitchFamily="34" charset="0"/>
              </a:rPr>
              <a:t> бр. са върнати за доразследване; </a:t>
            </a:r>
            <a:r>
              <a:rPr lang="bg-BG" sz="2100" b="1" dirty="0">
                <a:latin typeface="Calibri" panose="020F0502020204030204" pitchFamily="34" charset="0"/>
                <a:ea typeface="Calibri" panose="020F0502020204030204" pitchFamily="34" charset="0"/>
                <a:cs typeface="Calibri" panose="020F0502020204030204" pitchFamily="34" charset="0"/>
              </a:rPr>
              <a:t>134 </a:t>
            </a:r>
            <a:r>
              <a:rPr lang="bg-BG" sz="2100" dirty="0">
                <a:latin typeface="Calibri" panose="020F0502020204030204" pitchFamily="34" charset="0"/>
                <a:ea typeface="Calibri" panose="020F0502020204030204" pitchFamily="34" charset="0"/>
                <a:cs typeface="Calibri" panose="020F0502020204030204" pitchFamily="34" charset="0"/>
              </a:rPr>
              <a:t>са прекратени по други причини с 55 бр. повече от 2024</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a:t>
            </a:r>
            <a:r>
              <a:rPr lang="bg-BG" sz="2100" b="1" dirty="0">
                <a:latin typeface="Calibri" panose="020F0502020204030204" pitchFamily="34" charset="0"/>
                <a:ea typeface="Calibri" panose="020F0502020204030204" pitchFamily="34" charset="0"/>
                <a:cs typeface="Calibri" panose="020F0502020204030204" pitchFamily="34" charset="0"/>
              </a:rPr>
              <a:t>2 336</a:t>
            </a:r>
            <a:r>
              <a:rPr lang="bg-BG" sz="2100" dirty="0">
                <a:latin typeface="Calibri" panose="020F0502020204030204" pitchFamily="34" charset="0"/>
                <a:ea typeface="Calibri" panose="020F0502020204030204" pitchFamily="34" charset="0"/>
                <a:cs typeface="Calibri" panose="020F0502020204030204" pitchFamily="34" charset="0"/>
              </a:rPr>
              <a:t> бр. наказателни дела са приключили със съдебен акт по същество с 338 бр. повече от 2024</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a:t>
            </a:r>
          </a:p>
          <a:p>
            <a:pPr marL="109728" indent="0" algn="just">
              <a:buNone/>
            </a:pPr>
            <a:r>
              <a:rPr lang="bg-BG" sz="2100" dirty="0">
                <a:latin typeface="Calibri" panose="020F0502020204030204" pitchFamily="34" charset="0"/>
                <a:ea typeface="Calibri" panose="020F0502020204030204" pitchFamily="34" charset="0"/>
                <a:cs typeface="Calibri" panose="020F0502020204030204" pitchFamily="34" charset="0"/>
              </a:rPr>
              <a:t>	В срок до три месеца са приключили </a:t>
            </a:r>
            <a:r>
              <a:rPr lang="bg-BG" sz="2100" b="1" dirty="0">
                <a:latin typeface="Calibri" panose="020F0502020204030204" pitchFamily="34" charset="0"/>
                <a:ea typeface="Calibri" panose="020F0502020204030204" pitchFamily="34" charset="0"/>
                <a:cs typeface="Calibri" panose="020F0502020204030204" pitchFamily="34" charset="0"/>
              </a:rPr>
              <a:t>94 %</a:t>
            </a:r>
            <a:r>
              <a:rPr lang="bg-BG" sz="2100" dirty="0">
                <a:latin typeface="Calibri" panose="020F0502020204030204" pitchFamily="34" charset="0"/>
                <a:ea typeface="Calibri" panose="020F0502020204030204" pitchFamily="34" charset="0"/>
                <a:cs typeface="Calibri" panose="020F0502020204030204" pitchFamily="34" charset="0"/>
              </a:rPr>
              <a:t> от делата за разлика от 2024</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когато </a:t>
            </a:r>
            <a:r>
              <a:rPr lang="bg-BG" sz="2100" b="1" dirty="0">
                <a:latin typeface="Calibri" panose="020F0502020204030204" pitchFamily="34" charset="0"/>
                <a:ea typeface="Calibri" panose="020F0502020204030204" pitchFamily="34" charset="0"/>
                <a:cs typeface="Calibri" panose="020F0502020204030204" pitchFamily="34" charset="0"/>
              </a:rPr>
              <a:t>93%</a:t>
            </a:r>
            <a:r>
              <a:rPr lang="bg-BG" sz="2100" dirty="0">
                <a:latin typeface="Calibri" panose="020F0502020204030204" pitchFamily="34" charset="0"/>
                <a:ea typeface="Calibri" panose="020F0502020204030204" pitchFamily="34" charset="0"/>
                <a:cs typeface="Calibri" panose="020F0502020204030204" pitchFamily="34" charset="0"/>
              </a:rPr>
              <a:t> от делата са приключили в срок от три месеца.</a:t>
            </a:r>
          </a:p>
          <a:p>
            <a:pPr marL="109728" indent="0">
              <a:buNone/>
            </a:pPr>
            <a:endParaRPr lang="bg-BG" dirty="0"/>
          </a:p>
        </p:txBody>
      </p:sp>
      <p:graphicFrame>
        <p:nvGraphicFramePr>
          <p:cNvPr id="4" name="Chart 3"/>
          <p:cNvGraphicFramePr/>
          <p:nvPr>
            <p:extLst>
              <p:ext uri="{D42A27DB-BD31-4B8C-83A1-F6EECF244321}">
                <p14:modId xmlns:p14="http://schemas.microsoft.com/office/powerpoint/2010/main" val="2226543877"/>
              </p:ext>
            </p:extLst>
          </p:nvPr>
        </p:nvGraphicFramePr>
        <p:xfrm>
          <a:off x="251520" y="3501008"/>
          <a:ext cx="8640960" cy="324036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813818768"/>
      </p:ext>
    </p:extLst>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9358" y="404664"/>
            <a:ext cx="8568952" cy="821025"/>
          </a:xfrm>
        </p:spPr>
        <p:txBody>
          <a:bodyPr>
            <a:noAutofit/>
          </a:bodyPr>
          <a:lstStyle/>
          <a:p>
            <a:pPr algn="ctr"/>
            <a:r>
              <a:rPr lang="bg-BG" sz="2600" b="1" dirty="0">
                <a:latin typeface="Calibri" panose="020F0502020204030204" pitchFamily="34" charset="0"/>
                <a:ea typeface="Calibri" panose="020F0502020204030204" pitchFamily="34" charset="0"/>
                <a:cs typeface="Calibri" panose="020F0502020204030204" pitchFamily="34" charset="0"/>
              </a:rPr>
              <a:t>ОБЖАЛВАНИ СЪДЕБНИ АКТОВЕ ПО НАКАЗАТЕЛНИ ДЕЛА</a:t>
            </a:r>
          </a:p>
        </p:txBody>
      </p:sp>
      <p:sp>
        <p:nvSpPr>
          <p:cNvPr id="3" name="Rectangle 2"/>
          <p:cNvSpPr/>
          <p:nvPr/>
        </p:nvSpPr>
        <p:spPr>
          <a:xfrm>
            <a:off x="245690" y="990156"/>
            <a:ext cx="8640960" cy="5909310"/>
          </a:xfrm>
          <a:prstGeom prst="rect">
            <a:avLst/>
          </a:prstGeom>
        </p:spPr>
        <p:txBody>
          <a:bodyPr wrap="square">
            <a:spAutoFit/>
          </a:bodyPr>
          <a:lstStyle/>
          <a:p>
            <a:pPr algn="just"/>
            <a:r>
              <a:rPr lang="bg-BG" sz="2000" b="1" dirty="0">
                <a:latin typeface="Calibri" panose="020F0502020204030204" pitchFamily="34" charset="0"/>
                <a:ea typeface="Calibri" panose="020F0502020204030204" pitchFamily="34" charset="0"/>
                <a:cs typeface="Calibri" panose="020F0502020204030204" pitchFamily="34" charset="0"/>
              </a:rPr>
              <a:t>	</a:t>
            </a:r>
            <a:r>
              <a:rPr lang="bg-BG" sz="2100" b="1" dirty="0">
                <a:latin typeface="Calibri" panose="020F0502020204030204" pitchFamily="34" charset="0"/>
                <a:ea typeface="Calibri" panose="020F0502020204030204" pitchFamily="34" charset="0"/>
                <a:cs typeface="Calibri" panose="020F0502020204030204" pitchFamily="34" charset="0"/>
              </a:rPr>
              <a:t>Обжалвани и </a:t>
            </a:r>
            <a:r>
              <a:rPr lang="bg-BG" sz="2100" b="1" dirty="0" err="1">
                <a:latin typeface="Calibri" panose="020F0502020204030204" pitchFamily="34" charset="0"/>
                <a:ea typeface="Calibri" panose="020F0502020204030204" pitchFamily="34" charset="0"/>
                <a:cs typeface="Calibri" panose="020F0502020204030204" pitchFamily="34" charset="0"/>
              </a:rPr>
              <a:t>протестирани</a:t>
            </a:r>
            <a:r>
              <a:rPr lang="bg-BG" sz="2100" b="1" dirty="0">
                <a:latin typeface="Calibri" panose="020F0502020204030204" pitchFamily="34" charset="0"/>
                <a:ea typeface="Calibri" panose="020F0502020204030204" pitchFamily="34" charset="0"/>
                <a:cs typeface="Calibri" panose="020F0502020204030204" pitchFamily="34" charset="0"/>
              </a:rPr>
              <a:t> наказателни дела за периода</a:t>
            </a:r>
            <a:r>
              <a:rPr lang="bg-BG" sz="2100" dirty="0">
                <a:latin typeface="Calibri" panose="020F0502020204030204" pitchFamily="34" charset="0"/>
                <a:ea typeface="Calibri" panose="020F0502020204030204" pitchFamily="34" charset="0"/>
                <a:cs typeface="Calibri" panose="020F0502020204030204" pitchFamily="34" charset="0"/>
              </a:rPr>
              <a:t> са </a:t>
            </a:r>
            <a:r>
              <a:rPr lang="bg-BG" sz="2100" b="1" dirty="0">
                <a:latin typeface="Calibri" panose="020F0502020204030204" pitchFamily="34" charset="0"/>
                <a:ea typeface="Calibri" panose="020F0502020204030204" pitchFamily="34" charset="0"/>
                <a:cs typeface="Calibri" panose="020F0502020204030204" pitchFamily="34" charset="0"/>
              </a:rPr>
              <a:t>183</a:t>
            </a:r>
            <a:r>
              <a:rPr lang="bg-BG" sz="2100" dirty="0">
                <a:latin typeface="Calibri" panose="020F0502020204030204" pitchFamily="34" charset="0"/>
                <a:ea typeface="Calibri" panose="020F0502020204030204" pitchFamily="34" charset="0"/>
                <a:cs typeface="Calibri" panose="020F0502020204030204" pitchFamily="34" charset="0"/>
              </a:rPr>
              <a:t> бр. /с </a:t>
            </a:r>
            <a:r>
              <a:rPr lang="bg-BG" sz="2100" b="1" dirty="0">
                <a:latin typeface="Calibri" panose="020F0502020204030204" pitchFamily="34" charset="0"/>
                <a:ea typeface="Calibri" panose="020F0502020204030204" pitchFamily="34" charset="0"/>
                <a:cs typeface="Calibri" panose="020F0502020204030204" pitchFamily="34" charset="0"/>
              </a:rPr>
              <a:t>11</a:t>
            </a:r>
            <a:r>
              <a:rPr lang="bg-BG" sz="2100" dirty="0">
                <a:latin typeface="Calibri" panose="020F0502020204030204" pitchFamily="34" charset="0"/>
                <a:ea typeface="Calibri" panose="020F0502020204030204" pitchFamily="34" charset="0"/>
                <a:cs typeface="Calibri" panose="020F0502020204030204" pitchFamily="34" charset="0"/>
              </a:rPr>
              <a:t> бр. повече от миналата година/, от тях </a:t>
            </a:r>
            <a:r>
              <a:rPr lang="bg-BG" sz="2100" b="1" dirty="0">
                <a:latin typeface="Calibri" panose="020F0502020204030204" pitchFamily="34" charset="0"/>
                <a:ea typeface="Calibri" panose="020F0502020204030204" pitchFamily="34" charset="0"/>
                <a:cs typeface="Calibri" panose="020F0502020204030204" pitchFamily="34" charset="0"/>
              </a:rPr>
              <a:t>105</a:t>
            </a:r>
            <a:r>
              <a:rPr lang="bg-BG" sz="2100" dirty="0">
                <a:latin typeface="Calibri" panose="020F0502020204030204" pitchFamily="34" charset="0"/>
                <a:ea typeface="Calibri" panose="020F0502020204030204" pitchFamily="34" charset="0"/>
                <a:cs typeface="Calibri" panose="020F0502020204030204" pitchFamily="34" charset="0"/>
              </a:rPr>
              <a:t> бр. са АНД, </a:t>
            </a:r>
            <a:r>
              <a:rPr lang="bg-BG" sz="2100" b="1" dirty="0">
                <a:latin typeface="Calibri" panose="020F0502020204030204" pitchFamily="34" charset="0"/>
                <a:ea typeface="Calibri" panose="020F0502020204030204" pitchFamily="34" charset="0"/>
                <a:cs typeface="Calibri" panose="020F0502020204030204" pitchFamily="34" charset="0"/>
              </a:rPr>
              <a:t>34 </a:t>
            </a:r>
            <a:r>
              <a:rPr lang="bg-BG" sz="2100" dirty="0">
                <a:latin typeface="Calibri" panose="020F0502020204030204" pitchFamily="34" charset="0"/>
                <a:ea typeface="Calibri" panose="020F0502020204030204" pitchFamily="34" charset="0"/>
                <a:cs typeface="Calibri" panose="020F0502020204030204" pitchFamily="34" charset="0"/>
              </a:rPr>
              <a:t>бр. ЧНД, </a:t>
            </a:r>
            <a:r>
              <a:rPr lang="bg-BG" sz="2100" b="1" dirty="0">
                <a:latin typeface="Calibri" panose="020F0502020204030204" pitchFamily="34" charset="0"/>
                <a:ea typeface="Calibri" panose="020F0502020204030204" pitchFamily="34" charset="0"/>
                <a:cs typeface="Calibri" panose="020F0502020204030204" pitchFamily="34" charset="0"/>
              </a:rPr>
              <a:t>13 </a:t>
            </a:r>
            <a:r>
              <a:rPr lang="bg-BG" sz="2100" dirty="0">
                <a:latin typeface="Calibri" panose="020F0502020204030204" pitchFamily="34" charset="0"/>
                <a:ea typeface="Calibri" panose="020F0502020204030204" pitchFamily="34" charset="0"/>
                <a:cs typeface="Calibri" panose="020F0502020204030204" pitchFamily="34" charset="0"/>
              </a:rPr>
              <a:t>бр. НДЧХ и </a:t>
            </a:r>
            <a:r>
              <a:rPr lang="bg-BG" sz="2100" b="1" dirty="0">
                <a:latin typeface="Calibri" panose="020F0502020204030204" pitchFamily="34" charset="0"/>
                <a:ea typeface="Calibri" panose="020F0502020204030204" pitchFamily="34" charset="0"/>
                <a:cs typeface="Calibri" panose="020F0502020204030204" pitchFamily="34" charset="0"/>
              </a:rPr>
              <a:t>29</a:t>
            </a:r>
            <a:r>
              <a:rPr lang="bg-BG" sz="2100" dirty="0">
                <a:latin typeface="Calibri" panose="020F0502020204030204" pitchFamily="34" charset="0"/>
                <a:ea typeface="Calibri" panose="020F0502020204030204" pitchFamily="34" charset="0"/>
                <a:cs typeface="Calibri" panose="020F0502020204030204" pitchFamily="34" charset="0"/>
              </a:rPr>
              <a:t> бр. НОХД. </a:t>
            </a:r>
          </a:p>
          <a:p>
            <a:pPr algn="just"/>
            <a:r>
              <a:rPr lang="bg-BG" sz="2100" dirty="0">
                <a:latin typeface="Calibri" panose="020F0502020204030204" pitchFamily="34" charset="0"/>
                <a:ea typeface="Calibri" panose="020F0502020204030204" pitchFamily="34" charset="0"/>
                <a:cs typeface="Calibri" panose="020F0502020204030204" pitchFamily="34" charset="0"/>
              </a:rPr>
              <a:t>	През </a:t>
            </a:r>
            <a:r>
              <a:rPr lang="bg-BG" sz="2100" b="1" dirty="0">
                <a:latin typeface="Calibri" panose="020F0502020204030204" pitchFamily="34" charset="0"/>
                <a:ea typeface="Calibri" panose="020F0502020204030204" pitchFamily="34" charset="0"/>
                <a:cs typeface="Calibri" panose="020F0502020204030204" pitchFamily="34" charset="0"/>
              </a:rPr>
              <a:t>2025</a:t>
            </a:r>
            <a:r>
              <a:rPr lang="en-US" sz="2100" b="1" dirty="0">
                <a:latin typeface="Calibri" panose="020F0502020204030204" pitchFamily="34" charset="0"/>
                <a:ea typeface="Calibri" panose="020F0502020204030204" pitchFamily="34" charset="0"/>
                <a:cs typeface="Calibri" panose="020F0502020204030204" pitchFamily="34" charset="0"/>
              </a:rPr>
              <a:t> </a:t>
            </a:r>
            <a:r>
              <a:rPr lang="bg-BG" sz="2100" b="1" dirty="0">
                <a:latin typeface="Calibri" panose="020F0502020204030204" pitchFamily="34" charset="0"/>
                <a:ea typeface="Calibri" panose="020F0502020204030204" pitchFamily="34" charset="0"/>
                <a:cs typeface="Calibri" panose="020F0502020204030204" pitchFamily="34" charset="0"/>
              </a:rPr>
              <a:t>г.</a:t>
            </a:r>
            <a:r>
              <a:rPr lang="bg-BG" sz="2100" dirty="0">
                <a:latin typeface="Calibri" panose="020F0502020204030204" pitchFamily="34" charset="0"/>
                <a:ea typeface="Calibri" panose="020F0502020204030204" pitchFamily="34" charset="0"/>
                <a:cs typeface="Calibri" panose="020F0502020204030204" pitchFamily="34" charset="0"/>
              </a:rPr>
              <a:t> са се върнали с резултат от обжалване общо </a:t>
            </a:r>
            <a:r>
              <a:rPr lang="bg-BG" sz="2100" b="1" dirty="0">
                <a:latin typeface="Calibri" panose="020F0502020204030204" pitchFamily="34" charset="0"/>
                <a:ea typeface="Calibri" panose="020F0502020204030204" pitchFamily="34" charset="0"/>
                <a:cs typeface="Calibri" panose="020F0502020204030204" pitchFamily="34" charset="0"/>
              </a:rPr>
              <a:t>138 </a:t>
            </a:r>
            <a:r>
              <a:rPr lang="bg-BG" sz="2100" dirty="0">
                <a:latin typeface="Calibri" panose="020F0502020204030204" pitchFamily="34" charset="0"/>
                <a:ea typeface="Calibri" panose="020F0502020204030204" pitchFamily="34" charset="0"/>
                <a:cs typeface="Calibri" panose="020F0502020204030204" pitchFamily="34" charset="0"/>
              </a:rPr>
              <a:t>бр. съдебни актове по наказателни дела, като от тях </a:t>
            </a:r>
            <a:r>
              <a:rPr lang="bg-BG" sz="2100" b="1" dirty="0">
                <a:latin typeface="Calibri" panose="020F0502020204030204" pitchFamily="34" charset="0"/>
                <a:ea typeface="Calibri" panose="020F0502020204030204" pitchFamily="34" charset="0"/>
                <a:cs typeface="Calibri" panose="020F0502020204030204" pitchFamily="34" charset="0"/>
              </a:rPr>
              <a:t>94</a:t>
            </a:r>
            <a:r>
              <a:rPr lang="bg-BG" sz="2100" dirty="0">
                <a:latin typeface="Calibri" panose="020F0502020204030204" pitchFamily="34" charset="0"/>
                <a:ea typeface="Calibri" panose="020F0502020204030204" pitchFamily="34" charset="0"/>
                <a:cs typeface="Calibri" panose="020F0502020204030204" pitchFamily="34" charset="0"/>
              </a:rPr>
              <a:t> бр. са по АНД.</a:t>
            </a:r>
          </a:p>
          <a:p>
            <a:pPr algn="just"/>
            <a:r>
              <a:rPr lang="bg-BG" sz="2100" dirty="0">
                <a:latin typeface="Calibri" panose="020F0502020204030204" pitchFamily="34" charset="0"/>
                <a:ea typeface="Calibri" panose="020F0502020204030204" pitchFamily="34" charset="0"/>
                <a:cs typeface="Calibri" panose="020F0502020204030204" pitchFamily="34" charset="0"/>
              </a:rPr>
              <a:t>	С резултат от обжалването са се върнали </a:t>
            </a:r>
            <a:r>
              <a:rPr lang="bg-BG" sz="2100" b="1" dirty="0">
                <a:latin typeface="Calibri" panose="020F0502020204030204" pitchFamily="34" charset="0"/>
                <a:ea typeface="Calibri" panose="020F0502020204030204" pitchFamily="34" charset="0"/>
                <a:cs typeface="Calibri" panose="020F0502020204030204" pitchFamily="34" charset="0"/>
              </a:rPr>
              <a:t>28 </a:t>
            </a:r>
            <a:r>
              <a:rPr lang="bg-BG" sz="2100" dirty="0">
                <a:latin typeface="Calibri" panose="020F0502020204030204" pitchFamily="34" charset="0"/>
                <a:ea typeface="Calibri" panose="020F0502020204030204" pitchFamily="34" charset="0"/>
                <a:cs typeface="Calibri" panose="020F0502020204030204" pitchFamily="34" charset="0"/>
              </a:rPr>
              <a:t>бр. обжалвани съдебни актове по</a:t>
            </a:r>
            <a:r>
              <a:rPr lang="bg-BG" sz="2100" b="1" dirty="0">
                <a:latin typeface="Calibri" panose="020F0502020204030204" pitchFamily="34" charset="0"/>
                <a:ea typeface="Calibri" panose="020F0502020204030204" pitchFamily="34" charset="0"/>
                <a:cs typeface="Calibri" panose="020F0502020204030204" pitchFamily="34" charset="0"/>
              </a:rPr>
              <a:t> наказателни дела</a:t>
            </a:r>
            <a:r>
              <a:rPr lang="bg-BG" sz="2100" dirty="0">
                <a:latin typeface="Calibri" panose="020F0502020204030204" pitchFamily="34" charset="0"/>
                <a:ea typeface="Calibri" panose="020F0502020204030204" pitchFamily="34" charset="0"/>
                <a:cs typeface="Calibri" panose="020F0502020204030204" pitchFamily="34" charset="0"/>
              </a:rPr>
              <a:t>: НОХД, НЧХ и ЧНД и АНД по чл.78а НК, по УБДХ и по ЗООРПСМ и </a:t>
            </a:r>
            <a:r>
              <a:rPr lang="bg-BG" sz="2100" b="1" dirty="0">
                <a:latin typeface="Calibri" panose="020F0502020204030204" pitchFamily="34" charset="0"/>
                <a:ea typeface="Calibri" panose="020F0502020204030204" pitchFamily="34" charset="0"/>
                <a:cs typeface="Calibri" panose="020F0502020204030204" pitchFamily="34" charset="0"/>
              </a:rPr>
              <a:t>25</a:t>
            </a:r>
            <a:r>
              <a:rPr lang="bg-BG" sz="2100" dirty="0">
                <a:latin typeface="Calibri" panose="020F0502020204030204" pitchFamily="34" charset="0"/>
                <a:ea typeface="Calibri" panose="020F0502020204030204" pitchFamily="34" charset="0"/>
                <a:cs typeface="Calibri" panose="020F0502020204030204" pitchFamily="34" charset="0"/>
              </a:rPr>
              <a:t> бр. обжалвани определения за НОХД, НЧХ и ЧНД. </a:t>
            </a:r>
          </a:p>
          <a:p>
            <a:pPr algn="just"/>
            <a:r>
              <a:rPr lang="bg-BG" sz="2100" dirty="0">
                <a:latin typeface="Calibri" panose="020F0502020204030204" pitchFamily="34" charset="0"/>
                <a:ea typeface="Calibri" panose="020F0502020204030204" pitchFamily="34" charset="0"/>
                <a:cs typeface="Calibri" panose="020F0502020204030204" pitchFamily="34" charset="0"/>
              </a:rPr>
              <a:t>	От обжалваните актове:</a:t>
            </a:r>
          </a:p>
          <a:p>
            <a:pPr algn="just"/>
            <a:r>
              <a:rPr lang="bg-BG" sz="2100" dirty="0">
                <a:latin typeface="Calibri" panose="020F0502020204030204" pitchFamily="34" charset="0"/>
                <a:ea typeface="Calibri" panose="020F0502020204030204" pitchFamily="34" charset="0"/>
                <a:cs typeface="Calibri" panose="020F0502020204030204" pitchFamily="34" charset="0"/>
              </a:rPr>
              <a:t>	- </a:t>
            </a:r>
            <a:r>
              <a:rPr lang="bg-BG" sz="2100" b="1" dirty="0">
                <a:latin typeface="Calibri" panose="020F0502020204030204" pitchFamily="34" charset="0"/>
                <a:ea typeface="Calibri" panose="020F0502020204030204" pitchFamily="34" charset="0"/>
                <a:cs typeface="Calibri" panose="020F0502020204030204" pitchFamily="34" charset="0"/>
              </a:rPr>
              <a:t>16</a:t>
            </a:r>
            <a:r>
              <a:rPr lang="bg-BG" sz="2100" dirty="0">
                <a:latin typeface="Calibri" panose="020F0502020204030204" pitchFamily="34" charset="0"/>
                <a:ea typeface="Calibri" panose="020F0502020204030204" pitchFamily="34" charset="0"/>
                <a:cs typeface="Calibri" panose="020F0502020204030204" pitchFamily="34" charset="0"/>
              </a:rPr>
              <a:t> бр. са с </a:t>
            </a:r>
            <a:r>
              <a:rPr lang="bg-BG" sz="2100" dirty="0" err="1">
                <a:latin typeface="Calibri" panose="020F0502020204030204" pitchFamily="34" charset="0"/>
                <a:ea typeface="Calibri" panose="020F0502020204030204" pitchFamily="34" charset="0"/>
                <a:cs typeface="Calibri" panose="020F0502020204030204" pitchFamily="34" charset="0"/>
              </a:rPr>
              <a:t>инд</a:t>
            </a:r>
            <a:r>
              <a:rPr lang="bg-BG" sz="2100" dirty="0">
                <a:latin typeface="Calibri" panose="020F0502020204030204" pitchFamily="34" charset="0"/>
                <a:ea typeface="Calibri" panose="020F0502020204030204" pitchFamily="34" charset="0"/>
                <a:cs typeface="Calibri" panose="020F0502020204030204" pitchFamily="34" charset="0"/>
              </a:rPr>
              <a:t>. 3-1 - потвърдени, оставени в сила решението, присъдата, определението;  </a:t>
            </a:r>
          </a:p>
          <a:p>
            <a:pPr algn="just"/>
            <a:r>
              <a:rPr lang="bg-BG" sz="2100" b="1" dirty="0">
                <a:latin typeface="Calibri" panose="020F0502020204030204" pitchFamily="34" charset="0"/>
                <a:ea typeface="Calibri" panose="020F0502020204030204" pitchFamily="34" charset="0"/>
                <a:cs typeface="Calibri" panose="020F0502020204030204" pitchFamily="34" charset="0"/>
              </a:rPr>
              <a:t>	- 3</a:t>
            </a:r>
            <a:r>
              <a:rPr lang="bg-BG" sz="2100" dirty="0">
                <a:latin typeface="Calibri" panose="020F0502020204030204" pitchFamily="34" charset="0"/>
                <a:ea typeface="Calibri" panose="020F0502020204030204" pitchFamily="34" charset="0"/>
                <a:cs typeface="Calibri" panose="020F0502020204030204" pitchFamily="34" charset="0"/>
              </a:rPr>
              <a:t> бр. са с </a:t>
            </a:r>
            <a:r>
              <a:rPr lang="bg-BG" sz="2100" dirty="0" err="1">
                <a:latin typeface="Calibri" panose="020F0502020204030204" pitchFamily="34" charset="0"/>
                <a:ea typeface="Calibri" panose="020F0502020204030204" pitchFamily="34" charset="0"/>
                <a:cs typeface="Calibri" panose="020F0502020204030204" pitchFamily="34" charset="0"/>
              </a:rPr>
              <a:t>инд</a:t>
            </a:r>
            <a:r>
              <a:rPr lang="bg-BG" sz="2100" dirty="0">
                <a:latin typeface="Calibri" panose="020F0502020204030204" pitchFamily="34" charset="0"/>
                <a:ea typeface="Calibri" panose="020F0502020204030204" pitchFamily="34" charset="0"/>
                <a:cs typeface="Calibri" panose="020F0502020204030204" pitchFamily="34" charset="0"/>
              </a:rPr>
              <a:t>. 3-2а - изцяло отменен и върнат за ново разглеждане на </a:t>
            </a:r>
            <a:r>
              <a:rPr lang="bg-BG" sz="2100" dirty="0" err="1">
                <a:latin typeface="Calibri" panose="020F0502020204030204" pitchFamily="34" charset="0"/>
                <a:ea typeface="Calibri" panose="020F0502020204030204" pitchFamily="34" charset="0"/>
                <a:cs typeface="Calibri" panose="020F0502020204030204" pitchFamily="34" charset="0"/>
              </a:rPr>
              <a:t>първоинстанционния</a:t>
            </a:r>
            <a:r>
              <a:rPr lang="bg-BG" sz="2100" dirty="0">
                <a:latin typeface="Calibri" panose="020F0502020204030204" pitchFamily="34" charset="0"/>
                <a:ea typeface="Calibri" panose="020F0502020204030204" pitchFamily="34" charset="0"/>
                <a:cs typeface="Calibri" panose="020F0502020204030204" pitchFamily="34" charset="0"/>
              </a:rPr>
              <a:t> съд; </a:t>
            </a:r>
          </a:p>
          <a:p>
            <a:pPr algn="just"/>
            <a:r>
              <a:rPr lang="bg-BG" sz="2100" b="1" dirty="0">
                <a:latin typeface="Calibri" panose="020F0502020204030204" pitchFamily="34" charset="0"/>
                <a:ea typeface="Calibri" panose="020F0502020204030204" pitchFamily="34" charset="0"/>
                <a:cs typeface="Calibri" panose="020F0502020204030204" pitchFamily="34" charset="0"/>
              </a:rPr>
              <a:t>	- 2</a:t>
            </a:r>
            <a:r>
              <a:rPr lang="bg-BG" sz="2100" dirty="0">
                <a:latin typeface="Calibri" panose="020F0502020204030204" pitchFamily="34" charset="0"/>
                <a:ea typeface="Calibri" panose="020F0502020204030204" pitchFamily="34" charset="0"/>
                <a:cs typeface="Calibri" panose="020F0502020204030204" pitchFamily="34" charset="0"/>
              </a:rPr>
              <a:t> бр. с индекс 3-2е - ИЗЦЯЛО отменен акт с постановяване на нова присъда; изцяло отменен акт с оправдаване на подсъдим от ВКС; </a:t>
            </a:r>
          </a:p>
          <a:p>
            <a:pPr algn="just"/>
            <a:r>
              <a:rPr lang="bg-BG" sz="2100" b="1" dirty="0">
                <a:latin typeface="Calibri" panose="020F0502020204030204" pitchFamily="34" charset="0"/>
                <a:ea typeface="Calibri" panose="020F0502020204030204" pitchFamily="34" charset="0"/>
                <a:cs typeface="Calibri" panose="020F0502020204030204" pitchFamily="34" charset="0"/>
              </a:rPr>
              <a:t>	- 1</a:t>
            </a:r>
            <a:r>
              <a:rPr lang="bg-BG" sz="2100" dirty="0">
                <a:latin typeface="Calibri" panose="020F0502020204030204" pitchFamily="34" charset="0"/>
                <a:ea typeface="Calibri" panose="020F0502020204030204" pitchFamily="34" charset="0"/>
                <a:cs typeface="Calibri" panose="020F0502020204030204" pitchFamily="34" charset="0"/>
              </a:rPr>
              <a:t> бр. с </a:t>
            </a:r>
            <a:r>
              <a:rPr lang="bg-BG" sz="2100" dirty="0" err="1">
                <a:latin typeface="Calibri" panose="020F0502020204030204" pitchFamily="34" charset="0"/>
                <a:ea typeface="Calibri" panose="020F0502020204030204" pitchFamily="34" charset="0"/>
                <a:cs typeface="Calibri" panose="020F0502020204030204" pitchFamily="34" charset="0"/>
              </a:rPr>
              <a:t>инд</a:t>
            </a:r>
            <a:r>
              <a:rPr lang="bg-BG" sz="2100" dirty="0">
                <a:latin typeface="Calibri" panose="020F0502020204030204" pitchFamily="34" charset="0"/>
                <a:ea typeface="Calibri" panose="020F0502020204030204" pitchFamily="34" charset="0"/>
                <a:cs typeface="Calibri" panose="020F0502020204030204" pitchFamily="34" charset="0"/>
              </a:rPr>
              <a:t>. 3-2б -  ИЗЦЯЛО отменен и върнат за ново разглеждане на </a:t>
            </a:r>
            <a:r>
              <a:rPr lang="bg-BG" sz="2100" dirty="0" err="1">
                <a:latin typeface="Calibri" panose="020F0502020204030204" pitchFamily="34" charset="0"/>
                <a:ea typeface="Calibri" panose="020F0502020204030204" pitchFamily="34" charset="0"/>
                <a:cs typeface="Calibri" panose="020F0502020204030204" pitchFamily="34" charset="0"/>
              </a:rPr>
              <a:t>въззивния</a:t>
            </a:r>
            <a:r>
              <a:rPr lang="bg-BG" sz="2100" dirty="0">
                <a:latin typeface="Calibri" panose="020F0502020204030204" pitchFamily="34" charset="0"/>
                <a:ea typeface="Calibri" panose="020F0502020204030204" pitchFamily="34" charset="0"/>
                <a:cs typeface="Calibri" panose="020F0502020204030204" pitchFamily="34" charset="0"/>
              </a:rPr>
              <a:t> съд;</a:t>
            </a:r>
            <a:r>
              <a:rPr lang="bg-BG" sz="2100" b="1" dirty="0">
                <a:latin typeface="Calibri" panose="020F0502020204030204" pitchFamily="34" charset="0"/>
                <a:ea typeface="Calibri" panose="020F0502020204030204" pitchFamily="34" charset="0"/>
                <a:cs typeface="Calibri" panose="020F0502020204030204" pitchFamily="34" charset="0"/>
              </a:rPr>
              <a:t>	</a:t>
            </a:r>
            <a:endParaRPr lang="bg-BG" sz="21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912094204"/>
      </p:ext>
    </p:extLst>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7406" y="620688"/>
            <a:ext cx="8640960" cy="2677656"/>
          </a:xfrm>
          <a:prstGeom prst="rect">
            <a:avLst/>
          </a:prstGeom>
        </p:spPr>
        <p:txBody>
          <a:bodyPr wrap="square">
            <a:spAutoFit/>
          </a:bodyPr>
          <a:lstStyle/>
          <a:p>
            <a:pPr algn="just"/>
            <a:r>
              <a:rPr lang="bg-BG" sz="2000" b="1" dirty="0">
                <a:latin typeface="Calibri" panose="020F0502020204030204" pitchFamily="34" charset="0"/>
                <a:ea typeface="Calibri" panose="020F0502020204030204" pitchFamily="34" charset="0"/>
                <a:cs typeface="Calibri" panose="020F0502020204030204" pitchFamily="34" charset="0"/>
              </a:rPr>
              <a:t> 	</a:t>
            </a:r>
            <a:r>
              <a:rPr lang="bg-BG" sz="2100" b="1" dirty="0">
                <a:latin typeface="Calibri" panose="020F0502020204030204" pitchFamily="34" charset="0"/>
                <a:ea typeface="Calibri" panose="020F0502020204030204" pitchFamily="34" charset="0"/>
                <a:cs typeface="Calibri" panose="020F0502020204030204" pitchFamily="34" charset="0"/>
              </a:rPr>
              <a:t>- 2 </a:t>
            </a:r>
            <a:r>
              <a:rPr lang="bg-BG" sz="2100" dirty="0">
                <a:latin typeface="Calibri" panose="020F0502020204030204" pitchFamily="34" charset="0"/>
                <a:ea typeface="Calibri" panose="020F0502020204030204" pitchFamily="34" charset="0"/>
                <a:cs typeface="Calibri" panose="020F0502020204030204" pitchFamily="34" charset="0"/>
              </a:rPr>
              <a:t>бр. с </a:t>
            </a:r>
            <a:r>
              <a:rPr lang="bg-BG" sz="2100" dirty="0" err="1">
                <a:latin typeface="Calibri" panose="020F0502020204030204" pitchFamily="34" charset="0"/>
                <a:ea typeface="Calibri" panose="020F0502020204030204" pitchFamily="34" charset="0"/>
                <a:cs typeface="Calibri" panose="020F0502020204030204" pitchFamily="34" charset="0"/>
              </a:rPr>
              <a:t>инд</a:t>
            </a:r>
            <a:r>
              <a:rPr lang="bg-BG" sz="2100" dirty="0">
                <a:latin typeface="Calibri" panose="020F0502020204030204" pitchFamily="34" charset="0"/>
                <a:ea typeface="Calibri" panose="020F0502020204030204" pitchFamily="34" charset="0"/>
                <a:cs typeface="Calibri" panose="020F0502020204030204" pitchFamily="34" charset="0"/>
              </a:rPr>
              <a:t>. 3-4а - изменен в наказателната част по приложението на закона; </a:t>
            </a:r>
          </a:p>
          <a:p>
            <a:pPr algn="just"/>
            <a:r>
              <a:rPr lang="bg-BG" sz="2100" b="1" dirty="0">
                <a:latin typeface="Calibri" panose="020F0502020204030204" pitchFamily="34" charset="0"/>
                <a:ea typeface="Calibri" panose="020F0502020204030204" pitchFamily="34" charset="0"/>
                <a:cs typeface="Calibri" panose="020F0502020204030204" pitchFamily="34" charset="0"/>
              </a:rPr>
              <a:t>	- 1 </a:t>
            </a:r>
            <a:r>
              <a:rPr lang="bg-BG" sz="2100" dirty="0">
                <a:latin typeface="Calibri" panose="020F0502020204030204" pitchFamily="34" charset="0"/>
                <a:ea typeface="Calibri" panose="020F0502020204030204" pitchFamily="34" charset="0"/>
                <a:cs typeface="Calibri" panose="020F0502020204030204" pitchFamily="34" charset="0"/>
              </a:rPr>
              <a:t>бр.с </a:t>
            </a:r>
            <a:r>
              <a:rPr lang="bg-BG" sz="2100" dirty="0" err="1">
                <a:latin typeface="Calibri" panose="020F0502020204030204" pitchFamily="34" charset="0"/>
                <a:ea typeface="Calibri" panose="020F0502020204030204" pitchFamily="34" charset="0"/>
                <a:cs typeface="Calibri" panose="020F0502020204030204" pitchFamily="34" charset="0"/>
              </a:rPr>
              <a:t>инд</a:t>
            </a:r>
            <a:r>
              <a:rPr lang="bg-BG" sz="2100" dirty="0">
                <a:latin typeface="Calibri" panose="020F0502020204030204" pitchFamily="34" charset="0"/>
                <a:ea typeface="Calibri" panose="020F0502020204030204" pitchFamily="34" charset="0"/>
                <a:cs typeface="Calibri" panose="020F0502020204030204" pitchFamily="34" charset="0"/>
              </a:rPr>
              <a:t>. 3-4в - изменен в гражданската част;</a:t>
            </a:r>
          </a:p>
          <a:p>
            <a:pPr algn="just"/>
            <a:r>
              <a:rPr lang="bg-BG" sz="2100" b="1" dirty="0">
                <a:latin typeface="Calibri" panose="020F0502020204030204" pitchFamily="34" charset="0"/>
                <a:ea typeface="Calibri" panose="020F0502020204030204" pitchFamily="34" charset="0"/>
                <a:cs typeface="Calibri" panose="020F0502020204030204" pitchFamily="34" charset="0"/>
              </a:rPr>
              <a:t>	- 1 </a:t>
            </a:r>
            <a:r>
              <a:rPr lang="bg-BG" sz="2100" dirty="0">
                <a:latin typeface="Calibri" panose="020F0502020204030204" pitchFamily="34" charset="0"/>
                <a:ea typeface="Calibri" panose="020F0502020204030204" pitchFamily="34" charset="0"/>
                <a:cs typeface="Calibri" panose="020F0502020204030204" pitchFamily="34" charset="0"/>
              </a:rPr>
              <a:t>бр. с </a:t>
            </a:r>
            <a:r>
              <a:rPr lang="bg-BG" sz="2100" dirty="0" err="1">
                <a:latin typeface="Calibri" panose="020F0502020204030204" pitchFamily="34" charset="0"/>
                <a:ea typeface="Calibri" panose="020F0502020204030204" pitchFamily="34" charset="0"/>
                <a:cs typeface="Calibri" panose="020F0502020204030204" pitchFamily="34" charset="0"/>
              </a:rPr>
              <a:t>инд</a:t>
            </a:r>
            <a:r>
              <a:rPr lang="bg-BG" sz="2100" dirty="0">
                <a:latin typeface="Calibri" panose="020F0502020204030204" pitchFamily="34" charset="0"/>
                <a:ea typeface="Calibri" panose="020F0502020204030204" pitchFamily="34" charset="0"/>
                <a:cs typeface="Calibri" panose="020F0502020204030204" pitchFamily="34" charset="0"/>
              </a:rPr>
              <a:t>. 3-5а - изменен в наказателната част;</a:t>
            </a:r>
          </a:p>
          <a:p>
            <a:pPr algn="just"/>
            <a:r>
              <a:rPr lang="bg-BG" sz="2100" b="1" dirty="0">
                <a:latin typeface="Calibri" panose="020F0502020204030204" pitchFamily="34" charset="0"/>
                <a:ea typeface="Calibri" panose="020F0502020204030204" pitchFamily="34" charset="0"/>
                <a:cs typeface="Calibri" panose="020F0502020204030204" pitchFamily="34" charset="0"/>
              </a:rPr>
              <a:t>	- 1 </a:t>
            </a:r>
            <a:r>
              <a:rPr lang="bg-BG" sz="2100" dirty="0">
                <a:latin typeface="Calibri" panose="020F0502020204030204" pitchFamily="34" charset="0"/>
                <a:ea typeface="Calibri" panose="020F0502020204030204" pitchFamily="34" charset="0"/>
                <a:cs typeface="Calibri" panose="020F0502020204030204" pitchFamily="34" charset="0"/>
              </a:rPr>
              <a:t>бр. с </a:t>
            </a:r>
            <a:r>
              <a:rPr lang="bg-BG" sz="2100" dirty="0" err="1">
                <a:latin typeface="Calibri" panose="020F0502020204030204" pitchFamily="34" charset="0"/>
                <a:ea typeface="Calibri" panose="020F0502020204030204" pitchFamily="34" charset="0"/>
                <a:cs typeface="Calibri" panose="020F0502020204030204" pitchFamily="34" charset="0"/>
              </a:rPr>
              <a:t>инд</a:t>
            </a:r>
            <a:r>
              <a:rPr lang="bg-BG" sz="2100" dirty="0">
                <a:latin typeface="Calibri" panose="020F0502020204030204" pitchFamily="34" charset="0"/>
                <a:ea typeface="Calibri" panose="020F0502020204030204" pitchFamily="34" charset="0"/>
                <a:cs typeface="Calibri" panose="020F0502020204030204" pitchFamily="34" charset="0"/>
              </a:rPr>
              <a:t>. 3-5б - изменен в гражданската част с определяне на различен размер на обезщетението по ЗЗД, без да са приети нови фактически положения; </a:t>
            </a:r>
          </a:p>
          <a:p>
            <a:pPr algn="just"/>
            <a:r>
              <a:rPr lang="bg-BG" sz="2100" dirty="0">
                <a:latin typeface="Calibri" panose="020F0502020204030204" pitchFamily="34" charset="0"/>
                <a:ea typeface="Calibri" panose="020F0502020204030204" pitchFamily="34" charset="0"/>
                <a:cs typeface="Calibri" panose="020F0502020204030204" pitchFamily="34" charset="0"/>
              </a:rPr>
              <a:t>	- </a:t>
            </a:r>
            <a:r>
              <a:rPr lang="bg-BG" sz="2100" b="1" dirty="0">
                <a:latin typeface="Calibri" panose="020F0502020204030204" pitchFamily="34" charset="0"/>
                <a:ea typeface="Calibri" panose="020F0502020204030204" pitchFamily="34" charset="0"/>
                <a:cs typeface="Calibri" panose="020F0502020204030204" pitchFamily="34" charset="0"/>
              </a:rPr>
              <a:t>1 </a:t>
            </a:r>
            <a:r>
              <a:rPr lang="bg-BG" sz="2100" dirty="0">
                <a:latin typeface="Calibri" panose="020F0502020204030204" pitchFamily="34" charset="0"/>
                <a:ea typeface="Calibri" panose="020F0502020204030204" pitchFamily="34" charset="0"/>
                <a:cs typeface="Calibri" panose="020F0502020204030204" pitchFamily="34" charset="0"/>
              </a:rPr>
              <a:t>бр.  с </a:t>
            </a:r>
            <a:r>
              <a:rPr lang="bg-BG" sz="2100" dirty="0" err="1">
                <a:latin typeface="Calibri" panose="020F0502020204030204" pitchFamily="34" charset="0"/>
                <a:ea typeface="Calibri" panose="020F0502020204030204" pitchFamily="34" charset="0"/>
                <a:cs typeface="Calibri" panose="020F0502020204030204" pitchFamily="34" charset="0"/>
              </a:rPr>
              <a:t>инд</a:t>
            </a:r>
            <a:r>
              <a:rPr lang="bg-BG" sz="2100" dirty="0">
                <a:latin typeface="Calibri" panose="020F0502020204030204" pitchFamily="34" charset="0"/>
                <a:ea typeface="Calibri" panose="020F0502020204030204" pitchFamily="34" charset="0"/>
                <a:cs typeface="Calibri" panose="020F0502020204030204" pitchFamily="34" charset="0"/>
              </a:rPr>
              <a:t>. 3-7в - изменен акт.</a:t>
            </a:r>
          </a:p>
        </p:txBody>
      </p:sp>
      <p:graphicFrame>
        <p:nvGraphicFramePr>
          <p:cNvPr id="3" name="Table 2"/>
          <p:cNvGraphicFramePr>
            <a:graphicFrameLocks noGrp="1"/>
          </p:cNvGraphicFramePr>
          <p:nvPr>
            <p:extLst>
              <p:ext uri="{D42A27DB-BD31-4B8C-83A1-F6EECF244321}">
                <p14:modId xmlns:p14="http://schemas.microsoft.com/office/powerpoint/2010/main" val="398463435"/>
              </p:ext>
            </p:extLst>
          </p:nvPr>
        </p:nvGraphicFramePr>
        <p:xfrm>
          <a:off x="251518" y="3429000"/>
          <a:ext cx="8640962" cy="2720340"/>
        </p:xfrm>
        <a:graphic>
          <a:graphicData uri="http://schemas.openxmlformats.org/drawingml/2006/table">
            <a:tbl>
              <a:tblPr firstRow="1" firstCol="1" bandRow="1">
                <a:tableStyleId>{21E4AEA4-8DFA-4A89-87EB-49C32662AFE0}</a:tableStyleId>
              </a:tblPr>
              <a:tblGrid>
                <a:gridCol w="2364832">
                  <a:extLst>
                    <a:ext uri="{9D8B030D-6E8A-4147-A177-3AD203B41FA5}">
                      <a16:colId xmlns:a16="http://schemas.microsoft.com/office/drawing/2014/main" xmlns="" val="20000"/>
                    </a:ext>
                  </a:extLst>
                </a:gridCol>
                <a:gridCol w="1390443">
                  <a:extLst>
                    <a:ext uri="{9D8B030D-6E8A-4147-A177-3AD203B41FA5}">
                      <a16:colId xmlns:a16="http://schemas.microsoft.com/office/drawing/2014/main" xmlns="" val="20001"/>
                    </a:ext>
                  </a:extLst>
                </a:gridCol>
                <a:gridCol w="1129429">
                  <a:extLst>
                    <a:ext uri="{9D8B030D-6E8A-4147-A177-3AD203B41FA5}">
                      <a16:colId xmlns:a16="http://schemas.microsoft.com/office/drawing/2014/main" xmlns="" val="20002"/>
                    </a:ext>
                  </a:extLst>
                </a:gridCol>
                <a:gridCol w="1252086">
                  <a:extLst>
                    <a:ext uri="{9D8B030D-6E8A-4147-A177-3AD203B41FA5}">
                      <a16:colId xmlns:a16="http://schemas.microsoft.com/office/drawing/2014/main" xmlns="" val="20003"/>
                    </a:ext>
                  </a:extLst>
                </a:gridCol>
                <a:gridCol w="1252086">
                  <a:extLst>
                    <a:ext uri="{9D8B030D-6E8A-4147-A177-3AD203B41FA5}">
                      <a16:colId xmlns:a16="http://schemas.microsoft.com/office/drawing/2014/main" xmlns="" val="20004"/>
                    </a:ext>
                  </a:extLst>
                </a:gridCol>
                <a:gridCol w="1252086">
                  <a:extLst>
                    <a:ext uri="{9D8B030D-6E8A-4147-A177-3AD203B41FA5}">
                      <a16:colId xmlns:a16="http://schemas.microsoft.com/office/drawing/2014/main" xmlns="" val="20005"/>
                    </a:ext>
                  </a:extLst>
                </a:gridCol>
              </a:tblGrid>
              <a:tr h="0">
                <a:tc>
                  <a:txBody>
                    <a:bodyPr/>
                    <a:lstStyle/>
                    <a:p>
                      <a:pPr marR="180340" algn="just">
                        <a:lnSpc>
                          <a:spcPct val="115000"/>
                        </a:lnSpc>
                        <a:spcAft>
                          <a:spcPts val="0"/>
                        </a:spcAft>
                      </a:pPr>
                      <a:r>
                        <a:rPr lang="bg-BG" sz="1800" dirty="0">
                          <a:effectLst/>
                          <a:latin typeface="Calibri" panose="020F0502020204030204" pitchFamily="34" charset="0"/>
                          <a:ea typeface="Calibri" panose="020F0502020204030204" pitchFamily="34" charset="0"/>
                          <a:cs typeface="Calibri" panose="020F0502020204030204" pitchFamily="34" charset="0"/>
                        </a:rPr>
                        <a:t>Върнали се бр. обжалвани </a:t>
                      </a:r>
                    </a:p>
                    <a:p>
                      <a:pPr marR="180340" algn="just">
                        <a:lnSpc>
                          <a:spcPct val="115000"/>
                        </a:lnSpc>
                        <a:spcAft>
                          <a:spcPts val="0"/>
                        </a:spcAft>
                      </a:pPr>
                      <a:r>
                        <a:rPr lang="bg-BG" sz="1800" dirty="0">
                          <a:effectLst/>
                          <a:latin typeface="Calibri" panose="020F0502020204030204" pitchFamily="34" charset="0"/>
                          <a:ea typeface="Calibri" panose="020F0502020204030204" pitchFamily="34" charset="0"/>
                          <a:cs typeface="Calibri" panose="020F0502020204030204" pitchFamily="34" charset="0"/>
                        </a:rPr>
                        <a:t>съд.актове</a:t>
                      </a:r>
                    </a:p>
                  </a:txBody>
                  <a:tcPr marL="68580" marR="68580" marT="0" marB="0"/>
                </a:tc>
                <a:tc>
                  <a:txBody>
                    <a:bodyPr/>
                    <a:lstStyle/>
                    <a:p>
                      <a:pPr marR="180340" algn="just">
                        <a:lnSpc>
                          <a:spcPct val="115000"/>
                        </a:lnSpc>
                        <a:spcAft>
                          <a:spcPts val="0"/>
                        </a:spcAft>
                      </a:pPr>
                      <a:r>
                        <a:rPr lang="bg-BG" sz="1800" dirty="0" err="1">
                          <a:effectLst/>
                          <a:latin typeface="Calibri" panose="020F0502020204030204" pitchFamily="34" charset="0"/>
                          <a:ea typeface="Calibri" panose="020F0502020204030204" pitchFamily="34" charset="0"/>
                          <a:cs typeface="Calibri" panose="020F0502020204030204" pitchFamily="34" charset="0"/>
                        </a:rPr>
                        <a:t>инд</a:t>
                      </a:r>
                      <a:r>
                        <a:rPr lang="bg-BG" sz="1800" dirty="0">
                          <a:effectLst/>
                          <a:latin typeface="Calibri" panose="020F0502020204030204" pitchFamily="34" charset="0"/>
                          <a:ea typeface="Calibri" panose="020F0502020204030204" pitchFamily="34" charset="0"/>
                          <a:cs typeface="Calibri" panose="020F0502020204030204" pitchFamily="34" charset="0"/>
                        </a:rPr>
                        <a:t>. </a:t>
                      </a:r>
                    </a:p>
                    <a:p>
                      <a:pPr marR="180340" algn="just">
                        <a:lnSpc>
                          <a:spcPct val="115000"/>
                        </a:lnSpc>
                        <a:spcAft>
                          <a:spcPts val="0"/>
                        </a:spcAft>
                      </a:pPr>
                      <a:r>
                        <a:rPr lang="bg-BG" sz="1800" dirty="0">
                          <a:effectLst/>
                          <a:latin typeface="Calibri" panose="020F0502020204030204" pitchFamily="34" charset="0"/>
                          <a:ea typeface="Calibri" panose="020F0502020204030204" pitchFamily="34" charset="0"/>
                          <a:cs typeface="Calibri" panose="020F0502020204030204" pitchFamily="34" charset="0"/>
                        </a:rPr>
                        <a:t>3-1</a:t>
                      </a:r>
                    </a:p>
                  </a:txBody>
                  <a:tcPr marL="68580" marR="68580" marT="0" marB="0"/>
                </a:tc>
                <a:tc>
                  <a:txBody>
                    <a:bodyPr/>
                    <a:lstStyle/>
                    <a:p>
                      <a:pPr marR="180340" algn="just">
                        <a:lnSpc>
                          <a:spcPct val="115000"/>
                        </a:lnSpc>
                        <a:spcAft>
                          <a:spcPts val="0"/>
                        </a:spcAft>
                      </a:pPr>
                      <a:r>
                        <a:rPr lang="bg-BG" sz="1800" dirty="0" err="1">
                          <a:effectLst/>
                          <a:latin typeface="Calibri" panose="020F0502020204030204" pitchFamily="34" charset="0"/>
                          <a:ea typeface="Calibri" panose="020F0502020204030204" pitchFamily="34" charset="0"/>
                          <a:cs typeface="Calibri" panose="020F0502020204030204" pitchFamily="34" charset="0"/>
                        </a:rPr>
                        <a:t>инд</a:t>
                      </a:r>
                      <a:r>
                        <a:rPr lang="bg-BG" sz="1800" dirty="0">
                          <a:effectLst/>
                          <a:latin typeface="Calibri" panose="020F0502020204030204" pitchFamily="34" charset="0"/>
                          <a:ea typeface="Calibri" panose="020F0502020204030204" pitchFamily="34" charset="0"/>
                          <a:cs typeface="Calibri" panose="020F0502020204030204" pitchFamily="34" charset="0"/>
                        </a:rPr>
                        <a:t>. </a:t>
                      </a:r>
                    </a:p>
                    <a:p>
                      <a:pPr marR="180340" algn="just">
                        <a:lnSpc>
                          <a:spcPct val="115000"/>
                        </a:lnSpc>
                        <a:spcAft>
                          <a:spcPts val="0"/>
                        </a:spcAft>
                      </a:pPr>
                      <a:r>
                        <a:rPr lang="bg-BG" sz="1800" dirty="0">
                          <a:effectLst/>
                          <a:latin typeface="Calibri" panose="020F0502020204030204" pitchFamily="34" charset="0"/>
                          <a:ea typeface="Calibri" panose="020F0502020204030204" pitchFamily="34" charset="0"/>
                          <a:cs typeface="Calibri" panose="020F0502020204030204" pitchFamily="34" charset="0"/>
                        </a:rPr>
                        <a:t>3-2а</a:t>
                      </a:r>
                    </a:p>
                  </a:txBody>
                  <a:tcPr marL="68580" marR="68580" marT="0" marB="0"/>
                </a:tc>
                <a:tc>
                  <a:txBody>
                    <a:bodyPr/>
                    <a:lstStyle/>
                    <a:p>
                      <a:pPr marR="180340" algn="just">
                        <a:lnSpc>
                          <a:spcPct val="115000"/>
                        </a:lnSpc>
                        <a:spcAft>
                          <a:spcPts val="0"/>
                        </a:spcAft>
                      </a:pPr>
                      <a:r>
                        <a:rPr lang="bg-BG" sz="1800" dirty="0" err="1">
                          <a:effectLst/>
                          <a:latin typeface="Calibri" panose="020F0502020204030204" pitchFamily="34" charset="0"/>
                          <a:ea typeface="Calibri" panose="020F0502020204030204" pitchFamily="34" charset="0"/>
                          <a:cs typeface="Calibri" panose="020F0502020204030204" pitchFamily="34" charset="0"/>
                        </a:rPr>
                        <a:t>инд</a:t>
                      </a:r>
                      <a:r>
                        <a:rPr lang="bg-BG" sz="1800" dirty="0">
                          <a:effectLst/>
                          <a:latin typeface="Calibri" panose="020F0502020204030204" pitchFamily="34" charset="0"/>
                          <a:ea typeface="Calibri" panose="020F0502020204030204" pitchFamily="34" charset="0"/>
                          <a:cs typeface="Calibri" panose="020F0502020204030204" pitchFamily="34" charset="0"/>
                        </a:rPr>
                        <a:t>.</a:t>
                      </a:r>
                    </a:p>
                    <a:p>
                      <a:pPr marR="180340" algn="just">
                        <a:lnSpc>
                          <a:spcPct val="115000"/>
                        </a:lnSpc>
                        <a:spcAft>
                          <a:spcPts val="0"/>
                        </a:spcAft>
                      </a:pPr>
                      <a:r>
                        <a:rPr lang="bg-BG" sz="1800" dirty="0">
                          <a:effectLst/>
                          <a:latin typeface="Calibri" panose="020F0502020204030204" pitchFamily="34" charset="0"/>
                          <a:ea typeface="Calibri" panose="020F0502020204030204" pitchFamily="34" charset="0"/>
                          <a:cs typeface="Calibri" panose="020F0502020204030204" pitchFamily="34" charset="0"/>
                        </a:rPr>
                        <a:t>3-2е</a:t>
                      </a:r>
                    </a:p>
                    <a:p>
                      <a:pPr marR="180340" algn="just">
                        <a:lnSpc>
                          <a:spcPct val="115000"/>
                        </a:lnSpc>
                        <a:spcAft>
                          <a:spcPts val="0"/>
                        </a:spcAft>
                      </a:pPr>
                      <a:endParaRPr lang="bg-BG" sz="1800" dirty="0">
                        <a:effectLst/>
                        <a:latin typeface="Calibri" panose="020F0502020204030204" pitchFamily="34" charset="0"/>
                        <a:ea typeface="Calibri" panose="020F0502020204030204" pitchFamily="34" charset="0"/>
                        <a:cs typeface="Calibri" panose="020F0502020204030204" pitchFamily="34" charset="0"/>
                      </a:endParaRPr>
                    </a:p>
                    <a:p>
                      <a:pPr marR="180340" algn="just">
                        <a:lnSpc>
                          <a:spcPct val="115000"/>
                        </a:lnSpc>
                        <a:spcAft>
                          <a:spcPts val="0"/>
                        </a:spcAft>
                      </a:pPr>
                      <a:r>
                        <a:rPr lang="bg-BG" sz="1800" dirty="0">
                          <a:effectLst/>
                          <a:latin typeface="Calibri" panose="020F0502020204030204" pitchFamily="34" charset="0"/>
                          <a:ea typeface="Calibri" panose="020F0502020204030204" pitchFamily="34" charset="0"/>
                          <a:cs typeface="Calibri" panose="020F0502020204030204" pitchFamily="34" charset="0"/>
                        </a:rPr>
                        <a:t>3-2б</a:t>
                      </a:r>
                    </a:p>
                    <a:p>
                      <a:pPr marR="180340" algn="just">
                        <a:lnSpc>
                          <a:spcPct val="115000"/>
                        </a:lnSpc>
                        <a:spcAft>
                          <a:spcPts val="0"/>
                        </a:spcAft>
                      </a:pPr>
                      <a:r>
                        <a:rPr lang="bg-BG" sz="1800" dirty="0">
                          <a:effectLst/>
                          <a:latin typeface="Calibri" panose="020F0502020204030204" pitchFamily="34" charset="0"/>
                          <a:ea typeface="Calibri" panose="020F0502020204030204" pitchFamily="34" charset="0"/>
                          <a:cs typeface="Calibri" panose="020F0502020204030204" pitchFamily="34" charset="0"/>
                        </a:rPr>
                        <a:t> </a:t>
                      </a:r>
                    </a:p>
                  </a:txBody>
                  <a:tcPr marL="68580" marR="68580" marT="0" marB="0"/>
                </a:tc>
                <a:tc>
                  <a:txBody>
                    <a:bodyPr/>
                    <a:lstStyle/>
                    <a:p>
                      <a:pPr marR="180340" algn="just">
                        <a:lnSpc>
                          <a:spcPct val="115000"/>
                        </a:lnSpc>
                        <a:spcAft>
                          <a:spcPts val="0"/>
                        </a:spcAft>
                      </a:pPr>
                      <a:r>
                        <a:rPr lang="bg-BG" sz="1800" dirty="0" err="1">
                          <a:effectLst/>
                          <a:latin typeface="Calibri" panose="020F0502020204030204" pitchFamily="34" charset="0"/>
                          <a:ea typeface="Calibri" panose="020F0502020204030204" pitchFamily="34" charset="0"/>
                          <a:cs typeface="Calibri" panose="020F0502020204030204" pitchFamily="34" charset="0"/>
                        </a:rPr>
                        <a:t>инд</a:t>
                      </a:r>
                      <a:r>
                        <a:rPr lang="bg-BG" sz="1800" dirty="0">
                          <a:effectLst/>
                          <a:latin typeface="Calibri" panose="020F0502020204030204" pitchFamily="34" charset="0"/>
                          <a:ea typeface="Calibri" panose="020F0502020204030204" pitchFamily="34" charset="0"/>
                          <a:cs typeface="Calibri" panose="020F0502020204030204" pitchFamily="34" charset="0"/>
                        </a:rPr>
                        <a:t>. </a:t>
                      </a:r>
                    </a:p>
                    <a:p>
                      <a:pPr marR="180340" algn="just">
                        <a:lnSpc>
                          <a:spcPct val="115000"/>
                        </a:lnSpc>
                        <a:spcAft>
                          <a:spcPts val="0"/>
                        </a:spcAft>
                      </a:pPr>
                      <a:r>
                        <a:rPr lang="bg-BG" sz="1800" dirty="0">
                          <a:effectLst/>
                          <a:latin typeface="Calibri" panose="020F0502020204030204" pitchFamily="34" charset="0"/>
                          <a:ea typeface="Calibri" panose="020F0502020204030204" pitchFamily="34" charset="0"/>
                          <a:cs typeface="Calibri" panose="020F0502020204030204" pitchFamily="34" charset="0"/>
                        </a:rPr>
                        <a:t>3-4а</a:t>
                      </a:r>
                    </a:p>
                    <a:p>
                      <a:pPr marR="180340" algn="just">
                        <a:lnSpc>
                          <a:spcPct val="115000"/>
                        </a:lnSpc>
                        <a:spcAft>
                          <a:spcPts val="0"/>
                        </a:spcAft>
                      </a:pPr>
                      <a:r>
                        <a:rPr lang="bg-BG" sz="1800" dirty="0">
                          <a:effectLst/>
                          <a:latin typeface="Calibri" panose="020F0502020204030204" pitchFamily="34" charset="0"/>
                          <a:ea typeface="Calibri" panose="020F0502020204030204" pitchFamily="34" charset="0"/>
                          <a:cs typeface="Calibri" panose="020F0502020204030204" pitchFamily="34" charset="0"/>
                        </a:rPr>
                        <a:t> </a:t>
                      </a:r>
                    </a:p>
                  </a:txBody>
                  <a:tcPr marL="68580" marR="68580" marT="0" marB="0"/>
                </a:tc>
                <a:tc>
                  <a:txBody>
                    <a:bodyPr/>
                    <a:lstStyle/>
                    <a:p>
                      <a:pPr marR="180340" algn="just">
                        <a:lnSpc>
                          <a:spcPct val="115000"/>
                        </a:lnSpc>
                        <a:spcAft>
                          <a:spcPts val="0"/>
                        </a:spcAft>
                      </a:pPr>
                      <a:r>
                        <a:rPr lang="bg-BG" sz="1800" dirty="0">
                          <a:effectLst/>
                          <a:latin typeface="Calibri" panose="020F0502020204030204" pitchFamily="34" charset="0"/>
                          <a:ea typeface="Calibri" panose="020F0502020204030204" pitchFamily="34" charset="0"/>
                          <a:cs typeface="Calibri" panose="020F0502020204030204" pitchFamily="34" charset="0"/>
                        </a:rPr>
                        <a:t>Инд.</a:t>
                      </a:r>
                    </a:p>
                    <a:p>
                      <a:pPr marR="180340" algn="just">
                        <a:lnSpc>
                          <a:spcPct val="115000"/>
                        </a:lnSpc>
                        <a:spcAft>
                          <a:spcPts val="0"/>
                        </a:spcAft>
                      </a:pPr>
                      <a:r>
                        <a:rPr lang="bg-BG" sz="1800" dirty="0">
                          <a:effectLst/>
                          <a:latin typeface="Calibri" panose="020F0502020204030204" pitchFamily="34" charset="0"/>
                          <a:ea typeface="Calibri" panose="020F0502020204030204" pitchFamily="34" charset="0"/>
                          <a:cs typeface="Calibri" panose="020F0502020204030204" pitchFamily="34" charset="0"/>
                        </a:rPr>
                        <a:t>3-4в</a:t>
                      </a:r>
                    </a:p>
                    <a:p>
                      <a:pPr marR="180340" algn="just">
                        <a:lnSpc>
                          <a:spcPct val="115000"/>
                        </a:lnSpc>
                        <a:spcAft>
                          <a:spcPts val="0"/>
                        </a:spcAft>
                      </a:pPr>
                      <a:r>
                        <a:rPr lang="bg-BG" sz="1800" dirty="0">
                          <a:effectLst/>
                          <a:latin typeface="Calibri" panose="020F0502020204030204" pitchFamily="34" charset="0"/>
                          <a:ea typeface="Calibri" panose="020F0502020204030204" pitchFamily="34" charset="0"/>
                          <a:cs typeface="Calibri" panose="020F0502020204030204" pitchFamily="34" charset="0"/>
                        </a:rPr>
                        <a:t>3-5а</a:t>
                      </a:r>
                    </a:p>
                    <a:p>
                      <a:pPr marR="180340" algn="just">
                        <a:lnSpc>
                          <a:spcPct val="115000"/>
                        </a:lnSpc>
                        <a:spcAft>
                          <a:spcPts val="0"/>
                        </a:spcAft>
                      </a:pPr>
                      <a:r>
                        <a:rPr lang="bg-BG" sz="1800" dirty="0">
                          <a:effectLst/>
                          <a:latin typeface="Calibri" panose="020F0502020204030204" pitchFamily="34" charset="0"/>
                          <a:ea typeface="Calibri" panose="020F0502020204030204" pitchFamily="34" charset="0"/>
                          <a:cs typeface="Calibri" panose="020F0502020204030204" pitchFamily="34" charset="0"/>
                        </a:rPr>
                        <a:t>3-5б</a:t>
                      </a:r>
                    </a:p>
                    <a:p>
                      <a:pPr marR="180340" algn="just">
                        <a:lnSpc>
                          <a:spcPct val="115000"/>
                        </a:lnSpc>
                        <a:spcAft>
                          <a:spcPts val="0"/>
                        </a:spcAft>
                      </a:pPr>
                      <a:r>
                        <a:rPr lang="bg-BG" sz="1800" dirty="0">
                          <a:effectLst/>
                          <a:latin typeface="Calibri" panose="020F0502020204030204" pitchFamily="34" charset="0"/>
                          <a:ea typeface="Calibri" panose="020F0502020204030204" pitchFamily="34" charset="0"/>
                          <a:cs typeface="Calibri" panose="020F0502020204030204" pitchFamily="34" charset="0"/>
                        </a:rPr>
                        <a:t>3-7в</a:t>
                      </a:r>
                    </a:p>
                  </a:txBody>
                  <a:tcPr marL="68580" marR="68580" marT="0" marB="0"/>
                </a:tc>
                <a:extLst>
                  <a:ext uri="{0D108BD9-81ED-4DB2-BD59-A6C34878D82A}">
                    <a16:rowId xmlns:a16="http://schemas.microsoft.com/office/drawing/2014/main" xmlns="" val="10000"/>
                  </a:ext>
                </a:extLst>
              </a:tr>
              <a:tr h="0">
                <a:tc>
                  <a:txBody>
                    <a:bodyPr/>
                    <a:lstStyle/>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  28 бр.</a:t>
                      </a:r>
                    </a:p>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 </a:t>
                      </a:r>
                    </a:p>
                  </a:txBody>
                  <a:tcPr marL="68580" marR="68580" marT="0" marB="0"/>
                </a:tc>
                <a:tc>
                  <a:txBody>
                    <a:bodyPr/>
                    <a:lstStyle/>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16 </a:t>
                      </a:r>
                    </a:p>
                  </a:txBody>
                  <a:tcPr marL="68580" marR="68580" marT="0" marB="0"/>
                </a:tc>
                <a:tc>
                  <a:txBody>
                    <a:bodyPr/>
                    <a:lstStyle/>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3 </a:t>
                      </a:r>
                    </a:p>
                  </a:txBody>
                  <a:tcPr marL="68580" marR="68580" marT="0" marB="0"/>
                </a:tc>
                <a:tc>
                  <a:txBody>
                    <a:bodyPr/>
                    <a:lstStyle/>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3 </a:t>
                      </a:r>
                    </a:p>
                  </a:txBody>
                  <a:tcPr marL="68580" marR="68580" marT="0" marB="0"/>
                </a:tc>
                <a:tc>
                  <a:txBody>
                    <a:bodyPr/>
                    <a:lstStyle/>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2</a:t>
                      </a:r>
                    </a:p>
                  </a:txBody>
                  <a:tcPr marL="68580" marR="68580" marT="0" marB="0"/>
                </a:tc>
                <a:tc>
                  <a:txBody>
                    <a:bodyPr/>
                    <a:lstStyle/>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4 </a:t>
                      </a:r>
                    </a:p>
                  </a:txBody>
                  <a:tcPr marL="68580" marR="68580" marT="0" marB="0"/>
                </a:tc>
                <a:extLst>
                  <a:ext uri="{0D108BD9-81ED-4DB2-BD59-A6C34878D82A}">
                    <a16:rowId xmlns:a16="http://schemas.microsoft.com/office/drawing/2014/main" xmlns="" val="10001"/>
                  </a:ext>
                </a:extLst>
              </a:tr>
              <a:tr h="441960">
                <a:tc>
                  <a:txBody>
                    <a:bodyPr/>
                    <a:lstStyle/>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      %</a:t>
                      </a:r>
                    </a:p>
                  </a:txBody>
                  <a:tcPr marL="68580" marR="68580" marT="0" marB="0"/>
                </a:tc>
                <a:tc>
                  <a:txBody>
                    <a:bodyPr/>
                    <a:lstStyle/>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57 %</a:t>
                      </a:r>
                    </a:p>
                  </a:txBody>
                  <a:tcPr marL="68580" marR="68580" marT="0" marB="0"/>
                </a:tc>
                <a:tc>
                  <a:txBody>
                    <a:bodyPr/>
                    <a:lstStyle/>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11</a:t>
                      </a:r>
                      <a:r>
                        <a:rPr lang="bg-BG" sz="2000" baseline="0" dirty="0">
                          <a:effectLst/>
                          <a:latin typeface="Calibri" panose="020F0502020204030204" pitchFamily="34" charset="0"/>
                          <a:ea typeface="Calibri" panose="020F0502020204030204" pitchFamily="34" charset="0"/>
                          <a:cs typeface="Calibri" panose="020F0502020204030204" pitchFamily="34" charset="0"/>
                        </a:rPr>
                        <a:t> </a:t>
                      </a:r>
                      <a:r>
                        <a:rPr lang="bg-BG" sz="2000" dirty="0">
                          <a:effectLst/>
                          <a:latin typeface="Calibri" panose="020F0502020204030204" pitchFamily="34" charset="0"/>
                          <a:ea typeface="Calibri" panose="020F0502020204030204" pitchFamily="34" charset="0"/>
                          <a:cs typeface="Calibri" panose="020F0502020204030204" pitchFamily="34" charset="0"/>
                        </a:rPr>
                        <a:t>%</a:t>
                      </a:r>
                    </a:p>
                  </a:txBody>
                  <a:tcPr marL="68580" marR="68580" marT="0" marB="0"/>
                </a:tc>
                <a:tc>
                  <a:txBody>
                    <a:bodyPr/>
                    <a:lstStyle/>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11 %</a:t>
                      </a:r>
                    </a:p>
                  </a:txBody>
                  <a:tcPr marL="68580" marR="68580" marT="0" marB="0"/>
                </a:tc>
                <a:tc>
                  <a:txBody>
                    <a:bodyPr/>
                    <a:lstStyle/>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7</a:t>
                      </a:r>
                      <a:r>
                        <a:rPr lang="bg-BG" sz="2000" baseline="0" dirty="0">
                          <a:effectLst/>
                          <a:latin typeface="Calibri" panose="020F0502020204030204" pitchFamily="34" charset="0"/>
                          <a:ea typeface="Calibri" panose="020F0502020204030204" pitchFamily="34" charset="0"/>
                          <a:cs typeface="Calibri" panose="020F0502020204030204" pitchFamily="34" charset="0"/>
                        </a:rPr>
                        <a:t> %</a:t>
                      </a:r>
                      <a:endParaRPr lang="bg-BG" sz="20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14 </a:t>
                      </a:r>
                      <a:r>
                        <a:rPr lang="bg-BG" sz="2000" baseline="0" dirty="0">
                          <a:effectLst/>
                          <a:latin typeface="Calibri" panose="020F0502020204030204" pitchFamily="34" charset="0"/>
                          <a:ea typeface="Calibri" panose="020F0502020204030204" pitchFamily="34" charset="0"/>
                          <a:cs typeface="Calibri" panose="020F0502020204030204" pitchFamily="34" charset="0"/>
                        </a:rPr>
                        <a:t> %</a:t>
                      </a:r>
                      <a:endParaRPr lang="bg-BG" sz="20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xmlns="" val="10002"/>
                  </a:ext>
                </a:extLst>
              </a:tr>
            </a:tbl>
          </a:graphicData>
        </a:graphic>
      </p:graphicFrame>
    </p:spTree>
    <p:extLst>
      <p:ext uri="{BB962C8B-B14F-4D97-AF65-F5344CB8AC3E}">
        <p14:creationId xmlns:p14="http://schemas.microsoft.com/office/powerpoint/2010/main" val="2780284658"/>
      </p:ext>
    </p:extLst>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404664"/>
            <a:ext cx="8640960" cy="3647152"/>
          </a:xfrm>
          <a:prstGeom prst="rect">
            <a:avLst/>
          </a:prstGeom>
        </p:spPr>
        <p:txBody>
          <a:bodyPr wrap="square">
            <a:spAutoFit/>
          </a:bodyPr>
          <a:lstStyle/>
          <a:p>
            <a:pPr algn="just"/>
            <a:r>
              <a:rPr lang="bg-BG" sz="20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От </a:t>
            </a:r>
            <a:r>
              <a:rPr lang="bg-BG" sz="2100" b="1" dirty="0">
                <a:latin typeface="Calibri" panose="020F0502020204030204" pitchFamily="34" charset="0"/>
                <a:ea typeface="Calibri" panose="020F0502020204030204" pitchFamily="34" charset="0"/>
                <a:cs typeface="Calibri" panose="020F0502020204030204" pitchFamily="34" charset="0"/>
              </a:rPr>
              <a:t>25</a:t>
            </a:r>
            <a:r>
              <a:rPr lang="bg-BG" sz="2100" dirty="0">
                <a:latin typeface="Calibri" panose="020F0502020204030204" pitchFamily="34" charset="0"/>
                <a:ea typeface="Calibri" panose="020F0502020204030204" pitchFamily="34" charset="0"/>
                <a:cs typeface="Calibri" panose="020F0502020204030204" pitchFamily="34" charset="0"/>
              </a:rPr>
              <a:t> бр. върнали се с резултат определения по наказателни дела за същия период:</a:t>
            </a:r>
          </a:p>
          <a:p>
            <a:pPr algn="just"/>
            <a:r>
              <a:rPr lang="bg-BG" sz="2100" b="1" dirty="0">
                <a:latin typeface="Calibri" panose="020F0502020204030204" pitchFamily="34" charset="0"/>
                <a:ea typeface="Calibri" panose="020F0502020204030204" pitchFamily="34" charset="0"/>
                <a:cs typeface="Calibri" panose="020F0502020204030204" pitchFamily="34" charset="0"/>
              </a:rPr>
              <a:t>	- 21</a:t>
            </a:r>
            <a:r>
              <a:rPr lang="bg-BG" sz="2100" dirty="0">
                <a:latin typeface="Calibri" panose="020F0502020204030204" pitchFamily="34" charset="0"/>
                <a:ea typeface="Calibri" panose="020F0502020204030204" pitchFamily="34" charset="0"/>
                <a:cs typeface="Calibri" panose="020F0502020204030204" pitchFamily="34" charset="0"/>
              </a:rPr>
              <a:t> бр. са потвърдени /</a:t>
            </a:r>
            <a:r>
              <a:rPr lang="bg-BG" sz="2100" dirty="0" err="1">
                <a:latin typeface="Calibri" panose="020F0502020204030204" pitchFamily="34" charset="0"/>
                <a:ea typeface="Calibri" panose="020F0502020204030204" pitchFamily="34" charset="0"/>
                <a:cs typeface="Calibri" panose="020F0502020204030204" pitchFamily="34" charset="0"/>
              </a:rPr>
              <a:t>инд</a:t>
            </a:r>
            <a:r>
              <a:rPr lang="bg-BG" sz="2100" dirty="0">
                <a:latin typeface="Calibri" panose="020F0502020204030204" pitchFamily="34" charset="0"/>
                <a:ea typeface="Calibri" panose="020F0502020204030204" pitchFamily="34" charset="0"/>
                <a:cs typeface="Calibri" panose="020F0502020204030204" pitchFamily="34" charset="0"/>
              </a:rPr>
              <a:t>.3-1/; </a:t>
            </a:r>
          </a:p>
          <a:p>
            <a:pPr algn="just"/>
            <a:r>
              <a:rPr lang="bg-BG" sz="2100" b="1" dirty="0">
                <a:latin typeface="Calibri" panose="020F0502020204030204" pitchFamily="34" charset="0"/>
                <a:ea typeface="Calibri" panose="020F0502020204030204" pitchFamily="34" charset="0"/>
                <a:cs typeface="Calibri" panose="020F0502020204030204" pitchFamily="34" charset="0"/>
              </a:rPr>
              <a:t>	- 1</a:t>
            </a:r>
            <a:r>
              <a:rPr lang="bg-BG" sz="2100" dirty="0">
                <a:latin typeface="Calibri" panose="020F0502020204030204" pitchFamily="34" charset="0"/>
                <a:ea typeface="Calibri" panose="020F0502020204030204" pitchFamily="34" charset="0"/>
                <a:cs typeface="Calibri" panose="020F0502020204030204" pitchFamily="34" charset="0"/>
              </a:rPr>
              <a:t> бр. с </a:t>
            </a:r>
            <a:r>
              <a:rPr lang="bg-BG" sz="2100" dirty="0" err="1">
                <a:latin typeface="Calibri" panose="020F0502020204030204" pitchFamily="34" charset="0"/>
                <a:ea typeface="Calibri" panose="020F0502020204030204" pitchFamily="34" charset="0"/>
                <a:cs typeface="Calibri" panose="020F0502020204030204" pitchFamily="34" charset="0"/>
              </a:rPr>
              <a:t>инд</a:t>
            </a:r>
            <a:r>
              <a:rPr lang="bg-BG" sz="2100" dirty="0">
                <a:latin typeface="Calibri" panose="020F0502020204030204" pitchFamily="34" charset="0"/>
                <a:ea typeface="Calibri" panose="020F0502020204030204" pitchFamily="34" charset="0"/>
                <a:cs typeface="Calibri" panose="020F0502020204030204" pitchFamily="34" charset="0"/>
              </a:rPr>
              <a:t>. 3-2а - ИЗЦЯЛО отменен и върнат за ново разглеждане на </a:t>
            </a:r>
            <a:r>
              <a:rPr lang="bg-BG" sz="2100" dirty="0" err="1">
                <a:latin typeface="Calibri" panose="020F0502020204030204" pitchFamily="34" charset="0"/>
                <a:ea typeface="Calibri" panose="020F0502020204030204" pitchFamily="34" charset="0"/>
                <a:cs typeface="Calibri" panose="020F0502020204030204" pitchFamily="34" charset="0"/>
              </a:rPr>
              <a:t>първоинстанционния</a:t>
            </a:r>
            <a:r>
              <a:rPr lang="bg-BG" sz="2100" dirty="0">
                <a:latin typeface="Calibri" panose="020F0502020204030204" pitchFamily="34" charset="0"/>
                <a:ea typeface="Calibri" panose="020F0502020204030204" pitchFamily="34" charset="0"/>
                <a:cs typeface="Calibri" panose="020F0502020204030204" pitchFamily="34" charset="0"/>
              </a:rPr>
              <a:t> съд;</a:t>
            </a:r>
          </a:p>
          <a:p>
            <a:pPr algn="just"/>
            <a:r>
              <a:rPr lang="bg-BG" sz="2100" b="1" dirty="0">
                <a:latin typeface="Calibri" panose="020F0502020204030204" pitchFamily="34" charset="0"/>
                <a:ea typeface="Calibri" panose="020F0502020204030204" pitchFamily="34" charset="0"/>
                <a:cs typeface="Calibri" panose="020F0502020204030204" pitchFamily="34" charset="0"/>
              </a:rPr>
              <a:t>	- 1 </a:t>
            </a:r>
            <a:r>
              <a:rPr lang="bg-BG" sz="2100" dirty="0">
                <a:latin typeface="Calibri" panose="020F0502020204030204" pitchFamily="34" charset="0"/>
                <a:ea typeface="Calibri" panose="020F0502020204030204" pitchFamily="34" charset="0"/>
                <a:cs typeface="Calibri" panose="020F0502020204030204" pitchFamily="34" charset="0"/>
              </a:rPr>
              <a:t>бр. с </a:t>
            </a:r>
            <a:r>
              <a:rPr lang="bg-BG" sz="2100" dirty="0" err="1">
                <a:latin typeface="Calibri" panose="020F0502020204030204" pitchFamily="34" charset="0"/>
                <a:ea typeface="Calibri" panose="020F0502020204030204" pitchFamily="34" charset="0"/>
                <a:cs typeface="Calibri" panose="020F0502020204030204" pitchFamily="34" charset="0"/>
              </a:rPr>
              <a:t>инд</a:t>
            </a:r>
            <a:r>
              <a:rPr lang="bg-BG" sz="2100" dirty="0">
                <a:latin typeface="Calibri" panose="020F0502020204030204" pitchFamily="34" charset="0"/>
                <a:ea typeface="Calibri" panose="020F0502020204030204" pitchFamily="34" charset="0"/>
                <a:cs typeface="Calibri" panose="020F0502020204030204" pitchFamily="34" charset="0"/>
              </a:rPr>
              <a:t>. 3-7б - отменен акт и делото върнато за продължаване на </a:t>
            </a:r>
            <a:r>
              <a:rPr lang="bg-BG" sz="2100" dirty="0" err="1">
                <a:latin typeface="Calibri" panose="020F0502020204030204" pitchFamily="34" charset="0"/>
                <a:ea typeface="Calibri" panose="020F0502020204030204" pitchFamily="34" charset="0"/>
                <a:cs typeface="Calibri" panose="020F0502020204030204" pitchFamily="34" charset="0"/>
              </a:rPr>
              <a:t>съдопроизводствените</a:t>
            </a:r>
            <a:r>
              <a:rPr lang="bg-BG" sz="2100" dirty="0">
                <a:latin typeface="Calibri" panose="020F0502020204030204" pitchFamily="34" charset="0"/>
                <a:ea typeface="Calibri" panose="020F0502020204030204" pitchFamily="34" charset="0"/>
                <a:cs typeface="Calibri" panose="020F0502020204030204" pitchFamily="34" charset="0"/>
              </a:rPr>
              <a:t> действия; </a:t>
            </a:r>
          </a:p>
          <a:p>
            <a:pPr algn="just"/>
            <a:r>
              <a:rPr lang="bg-BG" sz="2100" b="1" dirty="0">
                <a:latin typeface="Calibri" panose="020F0502020204030204" pitchFamily="34" charset="0"/>
                <a:ea typeface="Calibri" panose="020F0502020204030204" pitchFamily="34" charset="0"/>
                <a:cs typeface="Calibri" panose="020F0502020204030204" pitchFamily="34" charset="0"/>
              </a:rPr>
              <a:t>	- 1</a:t>
            </a:r>
            <a:r>
              <a:rPr lang="bg-BG" sz="2100" dirty="0">
                <a:latin typeface="Calibri" panose="020F0502020204030204" pitchFamily="34" charset="0"/>
                <a:ea typeface="Calibri" panose="020F0502020204030204" pitchFamily="34" charset="0"/>
                <a:cs typeface="Calibri" panose="020F0502020204030204" pitchFamily="34" charset="0"/>
              </a:rPr>
              <a:t> бр. с </a:t>
            </a:r>
            <a:r>
              <a:rPr lang="bg-BG" sz="2100" dirty="0" err="1">
                <a:latin typeface="Calibri" panose="020F0502020204030204" pitchFamily="34" charset="0"/>
                <a:ea typeface="Calibri" panose="020F0502020204030204" pitchFamily="34" charset="0"/>
                <a:cs typeface="Calibri" panose="020F0502020204030204" pitchFamily="34" charset="0"/>
              </a:rPr>
              <a:t>инд</a:t>
            </a:r>
            <a:r>
              <a:rPr lang="bg-BG" sz="2100" dirty="0">
                <a:latin typeface="Calibri" panose="020F0502020204030204" pitchFamily="34" charset="0"/>
                <a:ea typeface="Calibri" panose="020F0502020204030204" pitchFamily="34" charset="0"/>
                <a:cs typeface="Calibri" panose="020F0502020204030204" pitchFamily="34" charset="0"/>
              </a:rPr>
              <a:t>. 3-7в - изменен акт;</a:t>
            </a:r>
          </a:p>
          <a:p>
            <a:pPr algn="just"/>
            <a:r>
              <a:rPr lang="bg-BG" sz="2100" dirty="0">
                <a:latin typeface="Calibri" panose="020F0502020204030204" pitchFamily="34" charset="0"/>
                <a:ea typeface="Calibri" panose="020F0502020204030204" pitchFamily="34" charset="0"/>
                <a:cs typeface="Calibri" panose="020F0502020204030204" pitchFamily="34" charset="0"/>
              </a:rPr>
              <a:t>	- </a:t>
            </a:r>
            <a:r>
              <a:rPr lang="bg-BG" sz="2100" b="1" dirty="0">
                <a:latin typeface="Calibri" panose="020F0502020204030204" pitchFamily="34" charset="0"/>
                <a:ea typeface="Calibri" panose="020F0502020204030204" pitchFamily="34" charset="0"/>
                <a:cs typeface="Calibri" panose="020F0502020204030204" pitchFamily="34" charset="0"/>
              </a:rPr>
              <a:t>1</a:t>
            </a:r>
            <a:r>
              <a:rPr lang="bg-BG" sz="2100" dirty="0">
                <a:latin typeface="Calibri" panose="020F0502020204030204" pitchFamily="34" charset="0"/>
                <a:ea typeface="Calibri" panose="020F0502020204030204" pitchFamily="34" charset="0"/>
                <a:cs typeface="Calibri" panose="020F0502020204030204" pitchFamily="34" charset="0"/>
              </a:rPr>
              <a:t> бр. с </a:t>
            </a:r>
            <a:r>
              <a:rPr lang="bg-BG" sz="2100" dirty="0" err="1">
                <a:latin typeface="Calibri" panose="020F0502020204030204" pitchFamily="34" charset="0"/>
                <a:ea typeface="Calibri" panose="020F0502020204030204" pitchFamily="34" charset="0"/>
                <a:cs typeface="Calibri" panose="020F0502020204030204" pitchFamily="34" charset="0"/>
              </a:rPr>
              <a:t>инд</a:t>
            </a:r>
            <a:r>
              <a:rPr lang="bg-BG" sz="2100" dirty="0">
                <a:latin typeface="Calibri" panose="020F0502020204030204" pitchFamily="34" charset="0"/>
                <a:ea typeface="Calibri" panose="020F0502020204030204" pitchFamily="34" charset="0"/>
                <a:cs typeface="Calibri" panose="020F0502020204030204" pitchFamily="34" charset="0"/>
              </a:rPr>
              <a:t>. 3-8б - отменен акт на </a:t>
            </a:r>
            <a:r>
              <a:rPr lang="bg-BG" sz="2100" dirty="0" err="1">
                <a:latin typeface="Calibri" panose="020F0502020204030204" pitchFamily="34" charset="0"/>
                <a:ea typeface="Calibri" panose="020F0502020204030204" pitchFamily="34" charset="0"/>
                <a:cs typeface="Calibri" panose="020F0502020204030204" pitchFamily="34" charset="0"/>
              </a:rPr>
              <a:t>първоинстанционния</a:t>
            </a:r>
            <a:r>
              <a:rPr lang="bg-BG" sz="2100" dirty="0">
                <a:latin typeface="Calibri" panose="020F0502020204030204" pitchFamily="34" charset="0"/>
                <a:ea typeface="Calibri" panose="020F0502020204030204" pitchFamily="34" charset="0"/>
                <a:cs typeface="Calibri" panose="020F0502020204030204" pitchFamily="34" charset="0"/>
              </a:rPr>
              <a:t> съд и върнат на прокурора със задължителни указания относно прилагане на закона.</a:t>
            </a:r>
          </a:p>
        </p:txBody>
      </p:sp>
      <p:graphicFrame>
        <p:nvGraphicFramePr>
          <p:cNvPr id="3" name="Table 2"/>
          <p:cNvGraphicFramePr>
            <a:graphicFrameLocks noGrp="1"/>
          </p:cNvGraphicFramePr>
          <p:nvPr>
            <p:extLst>
              <p:ext uri="{D42A27DB-BD31-4B8C-83A1-F6EECF244321}">
                <p14:modId xmlns:p14="http://schemas.microsoft.com/office/powerpoint/2010/main" val="916481842"/>
              </p:ext>
            </p:extLst>
          </p:nvPr>
        </p:nvGraphicFramePr>
        <p:xfrm>
          <a:off x="251520" y="4149080"/>
          <a:ext cx="8640961" cy="2453640"/>
        </p:xfrm>
        <a:graphic>
          <a:graphicData uri="http://schemas.openxmlformats.org/drawingml/2006/table">
            <a:tbl>
              <a:tblPr firstRow="1" firstCol="1" bandRow="1">
                <a:tableStyleId>{21E4AEA4-8DFA-4A89-87EB-49C32662AFE0}</a:tableStyleId>
              </a:tblPr>
              <a:tblGrid>
                <a:gridCol w="2004247">
                  <a:extLst>
                    <a:ext uri="{9D8B030D-6E8A-4147-A177-3AD203B41FA5}">
                      <a16:colId xmlns:a16="http://schemas.microsoft.com/office/drawing/2014/main" xmlns="" val="20000"/>
                    </a:ext>
                  </a:extLst>
                </a:gridCol>
                <a:gridCol w="1442365">
                  <a:extLst>
                    <a:ext uri="{9D8B030D-6E8A-4147-A177-3AD203B41FA5}">
                      <a16:colId xmlns:a16="http://schemas.microsoft.com/office/drawing/2014/main" xmlns="" val="20001"/>
                    </a:ext>
                  </a:extLst>
                </a:gridCol>
                <a:gridCol w="1298842">
                  <a:extLst>
                    <a:ext uri="{9D8B030D-6E8A-4147-A177-3AD203B41FA5}">
                      <a16:colId xmlns:a16="http://schemas.microsoft.com/office/drawing/2014/main" xmlns="" val="20002"/>
                    </a:ext>
                  </a:extLst>
                </a:gridCol>
                <a:gridCol w="1298842">
                  <a:extLst>
                    <a:ext uri="{9D8B030D-6E8A-4147-A177-3AD203B41FA5}">
                      <a16:colId xmlns:a16="http://schemas.microsoft.com/office/drawing/2014/main" xmlns="" val="20003"/>
                    </a:ext>
                  </a:extLst>
                </a:gridCol>
                <a:gridCol w="1298842">
                  <a:extLst>
                    <a:ext uri="{9D8B030D-6E8A-4147-A177-3AD203B41FA5}">
                      <a16:colId xmlns:a16="http://schemas.microsoft.com/office/drawing/2014/main" xmlns="" val="20004"/>
                    </a:ext>
                  </a:extLst>
                </a:gridCol>
                <a:gridCol w="1297823">
                  <a:extLst>
                    <a:ext uri="{9D8B030D-6E8A-4147-A177-3AD203B41FA5}">
                      <a16:colId xmlns:a16="http://schemas.microsoft.com/office/drawing/2014/main" xmlns="" val="20005"/>
                    </a:ext>
                  </a:extLst>
                </a:gridCol>
              </a:tblGrid>
              <a:tr h="0">
                <a:tc>
                  <a:txBody>
                    <a:bodyPr/>
                    <a:lstStyle/>
                    <a:p>
                      <a:pPr marR="180340" algn="just">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Върнали се бр. обжалвани </a:t>
                      </a:r>
                    </a:p>
                    <a:p>
                      <a:pPr marR="180340" algn="just">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съд.актове</a:t>
                      </a:r>
                    </a:p>
                  </a:txBody>
                  <a:tcPr marL="68580" marR="68580" marT="0" marB="0"/>
                </a:tc>
                <a:tc>
                  <a:txBody>
                    <a:bodyPr/>
                    <a:lstStyle/>
                    <a:p>
                      <a:pPr marR="180340" algn="just">
                        <a:lnSpc>
                          <a:spcPct val="115000"/>
                        </a:lnSpc>
                        <a:spcAft>
                          <a:spcPts val="0"/>
                        </a:spcAft>
                      </a:pPr>
                      <a:r>
                        <a:rPr lang="bg-BG" sz="2000" dirty="0" err="1">
                          <a:effectLst/>
                          <a:latin typeface="Calibri" panose="020F0502020204030204" pitchFamily="34" charset="0"/>
                          <a:ea typeface="Calibri" panose="020F0502020204030204" pitchFamily="34" charset="0"/>
                          <a:cs typeface="Calibri" panose="020F0502020204030204" pitchFamily="34" charset="0"/>
                        </a:rPr>
                        <a:t>инд</a:t>
                      </a:r>
                      <a:r>
                        <a:rPr lang="bg-BG" sz="2000" dirty="0">
                          <a:effectLst/>
                          <a:latin typeface="Calibri" panose="020F0502020204030204" pitchFamily="34" charset="0"/>
                          <a:ea typeface="Calibri" panose="020F0502020204030204" pitchFamily="34" charset="0"/>
                          <a:cs typeface="Calibri" panose="020F0502020204030204" pitchFamily="34" charset="0"/>
                        </a:rPr>
                        <a:t>. </a:t>
                      </a:r>
                    </a:p>
                    <a:p>
                      <a:pPr marR="180340" algn="just">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3-1</a:t>
                      </a:r>
                    </a:p>
                  </a:txBody>
                  <a:tcPr marL="68580" marR="68580" marT="0" marB="0"/>
                </a:tc>
                <a:tc>
                  <a:txBody>
                    <a:bodyPr/>
                    <a:lstStyle/>
                    <a:p>
                      <a:pPr marR="180340" algn="just">
                        <a:lnSpc>
                          <a:spcPct val="115000"/>
                        </a:lnSpc>
                        <a:spcAft>
                          <a:spcPts val="0"/>
                        </a:spcAft>
                      </a:pPr>
                      <a:r>
                        <a:rPr lang="bg-BG" sz="2000" dirty="0" err="1">
                          <a:effectLst/>
                          <a:latin typeface="Calibri" panose="020F0502020204030204" pitchFamily="34" charset="0"/>
                          <a:ea typeface="Calibri" panose="020F0502020204030204" pitchFamily="34" charset="0"/>
                          <a:cs typeface="Calibri" panose="020F0502020204030204" pitchFamily="34" charset="0"/>
                        </a:rPr>
                        <a:t>инд</a:t>
                      </a:r>
                      <a:r>
                        <a:rPr lang="bg-BG" sz="2000" dirty="0">
                          <a:effectLst/>
                          <a:latin typeface="Calibri" panose="020F0502020204030204" pitchFamily="34" charset="0"/>
                          <a:ea typeface="Calibri" panose="020F0502020204030204" pitchFamily="34" charset="0"/>
                          <a:cs typeface="Calibri" panose="020F0502020204030204" pitchFamily="34" charset="0"/>
                        </a:rPr>
                        <a:t>. </a:t>
                      </a:r>
                    </a:p>
                    <a:p>
                      <a:pPr marR="180340" algn="just">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3-2а</a:t>
                      </a:r>
                    </a:p>
                  </a:txBody>
                  <a:tcPr marL="68580" marR="68580" marT="0" marB="0"/>
                </a:tc>
                <a:tc>
                  <a:txBody>
                    <a:bodyPr/>
                    <a:lstStyle/>
                    <a:p>
                      <a:pPr marR="180340" algn="just">
                        <a:lnSpc>
                          <a:spcPct val="115000"/>
                        </a:lnSpc>
                        <a:spcAft>
                          <a:spcPts val="0"/>
                        </a:spcAft>
                      </a:pPr>
                      <a:r>
                        <a:rPr lang="bg-BG" sz="2000">
                          <a:effectLst/>
                          <a:latin typeface="Calibri" panose="020F0502020204030204" pitchFamily="34" charset="0"/>
                          <a:ea typeface="Calibri" panose="020F0502020204030204" pitchFamily="34" charset="0"/>
                          <a:cs typeface="Calibri" panose="020F0502020204030204" pitchFamily="34" charset="0"/>
                        </a:rPr>
                        <a:t>инд.</a:t>
                      </a:r>
                    </a:p>
                    <a:p>
                      <a:pPr marR="180340" algn="just">
                        <a:lnSpc>
                          <a:spcPct val="115000"/>
                        </a:lnSpc>
                        <a:spcAft>
                          <a:spcPts val="0"/>
                        </a:spcAft>
                      </a:pPr>
                      <a:r>
                        <a:rPr lang="bg-BG" sz="2000">
                          <a:effectLst/>
                          <a:latin typeface="Calibri" panose="020F0502020204030204" pitchFamily="34" charset="0"/>
                          <a:ea typeface="Calibri" panose="020F0502020204030204" pitchFamily="34" charset="0"/>
                          <a:cs typeface="Calibri" panose="020F0502020204030204" pitchFamily="34" charset="0"/>
                        </a:rPr>
                        <a:t>3-7б</a:t>
                      </a:r>
                    </a:p>
                  </a:txBody>
                  <a:tcPr marL="68580" marR="68580" marT="0" marB="0"/>
                </a:tc>
                <a:tc>
                  <a:txBody>
                    <a:bodyPr/>
                    <a:lstStyle/>
                    <a:p>
                      <a:pPr marR="180340" algn="just">
                        <a:lnSpc>
                          <a:spcPct val="115000"/>
                        </a:lnSpc>
                        <a:spcAft>
                          <a:spcPts val="0"/>
                        </a:spcAft>
                      </a:pPr>
                      <a:r>
                        <a:rPr lang="bg-BG" sz="2000">
                          <a:effectLst/>
                          <a:latin typeface="Calibri" panose="020F0502020204030204" pitchFamily="34" charset="0"/>
                          <a:ea typeface="Calibri" panose="020F0502020204030204" pitchFamily="34" charset="0"/>
                          <a:cs typeface="Calibri" panose="020F0502020204030204" pitchFamily="34" charset="0"/>
                        </a:rPr>
                        <a:t>инд. </a:t>
                      </a:r>
                    </a:p>
                    <a:p>
                      <a:pPr marR="180340" algn="just">
                        <a:lnSpc>
                          <a:spcPct val="115000"/>
                        </a:lnSpc>
                        <a:spcAft>
                          <a:spcPts val="0"/>
                        </a:spcAft>
                      </a:pPr>
                      <a:r>
                        <a:rPr lang="bg-BG" sz="2000">
                          <a:effectLst/>
                          <a:latin typeface="Calibri" panose="020F0502020204030204" pitchFamily="34" charset="0"/>
                          <a:ea typeface="Calibri" panose="020F0502020204030204" pitchFamily="34" charset="0"/>
                          <a:cs typeface="Calibri" panose="020F0502020204030204" pitchFamily="34" charset="0"/>
                        </a:rPr>
                        <a:t>3-7в</a:t>
                      </a:r>
                    </a:p>
                  </a:txBody>
                  <a:tcPr marL="68580" marR="68580" marT="0" marB="0"/>
                </a:tc>
                <a:tc>
                  <a:txBody>
                    <a:bodyPr/>
                    <a:lstStyle/>
                    <a:p>
                      <a:pPr marR="180340" algn="just">
                        <a:lnSpc>
                          <a:spcPct val="115000"/>
                        </a:lnSpc>
                        <a:spcAft>
                          <a:spcPts val="0"/>
                        </a:spcAft>
                      </a:pPr>
                      <a:r>
                        <a:rPr lang="bg-BG" sz="2000">
                          <a:effectLst/>
                          <a:latin typeface="Calibri" panose="020F0502020204030204" pitchFamily="34" charset="0"/>
                          <a:ea typeface="Calibri" panose="020F0502020204030204" pitchFamily="34" charset="0"/>
                          <a:cs typeface="Calibri" panose="020F0502020204030204" pitchFamily="34" charset="0"/>
                        </a:rPr>
                        <a:t>инд. </a:t>
                      </a:r>
                    </a:p>
                    <a:p>
                      <a:pPr marR="180340" algn="just">
                        <a:lnSpc>
                          <a:spcPct val="115000"/>
                        </a:lnSpc>
                        <a:spcAft>
                          <a:spcPts val="0"/>
                        </a:spcAft>
                      </a:pPr>
                      <a:r>
                        <a:rPr lang="bg-BG" sz="2000">
                          <a:effectLst/>
                          <a:latin typeface="Calibri" panose="020F0502020204030204" pitchFamily="34" charset="0"/>
                          <a:ea typeface="Calibri" panose="020F0502020204030204" pitchFamily="34" charset="0"/>
                          <a:cs typeface="Calibri" panose="020F0502020204030204" pitchFamily="34" charset="0"/>
                        </a:rPr>
                        <a:t>3-8б</a:t>
                      </a:r>
                    </a:p>
                  </a:txBody>
                  <a:tcPr marL="68580" marR="68580" marT="0" marB="0"/>
                </a:tc>
                <a:extLst>
                  <a:ext uri="{0D108BD9-81ED-4DB2-BD59-A6C34878D82A}">
                    <a16:rowId xmlns:a16="http://schemas.microsoft.com/office/drawing/2014/main" xmlns="" val="10000"/>
                  </a:ext>
                </a:extLst>
              </a:tr>
              <a:tr h="0">
                <a:tc>
                  <a:txBody>
                    <a:bodyPr/>
                    <a:lstStyle/>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 </a:t>
                      </a:r>
                    </a:p>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25 бр.</a:t>
                      </a:r>
                    </a:p>
                  </a:txBody>
                  <a:tcPr marL="68580" marR="68580" marT="0" marB="0"/>
                </a:tc>
                <a:tc>
                  <a:txBody>
                    <a:bodyPr/>
                    <a:lstStyle/>
                    <a:p>
                      <a:pPr marR="180340" algn="ctr">
                        <a:lnSpc>
                          <a:spcPct val="115000"/>
                        </a:lnSpc>
                        <a:spcAft>
                          <a:spcPts val="0"/>
                        </a:spcAft>
                      </a:pPr>
                      <a:endParaRPr lang="bg-BG" sz="2000" dirty="0">
                        <a:effectLst/>
                        <a:latin typeface="Calibri" panose="020F0502020204030204" pitchFamily="34" charset="0"/>
                        <a:ea typeface="Calibri" panose="020F0502020204030204" pitchFamily="34" charset="0"/>
                        <a:cs typeface="Calibri" panose="020F0502020204030204" pitchFamily="34" charset="0"/>
                      </a:endParaRPr>
                    </a:p>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21 </a:t>
                      </a:r>
                    </a:p>
                  </a:txBody>
                  <a:tcPr marL="68580" marR="68580" marT="0" marB="0"/>
                </a:tc>
                <a:tc>
                  <a:txBody>
                    <a:bodyPr/>
                    <a:lstStyle/>
                    <a:p>
                      <a:pPr marR="180340" algn="ctr">
                        <a:lnSpc>
                          <a:spcPct val="115000"/>
                        </a:lnSpc>
                        <a:spcAft>
                          <a:spcPts val="0"/>
                        </a:spcAft>
                      </a:pPr>
                      <a:endParaRPr lang="bg-BG" sz="2000" dirty="0">
                        <a:effectLst/>
                        <a:latin typeface="Calibri" panose="020F0502020204030204" pitchFamily="34" charset="0"/>
                        <a:ea typeface="Calibri" panose="020F0502020204030204" pitchFamily="34" charset="0"/>
                        <a:cs typeface="Calibri" panose="020F0502020204030204" pitchFamily="34" charset="0"/>
                      </a:endParaRPr>
                    </a:p>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1 </a:t>
                      </a:r>
                    </a:p>
                  </a:txBody>
                  <a:tcPr marL="68580" marR="68580" marT="0" marB="0"/>
                </a:tc>
                <a:tc>
                  <a:txBody>
                    <a:bodyPr/>
                    <a:lstStyle/>
                    <a:p>
                      <a:pPr marR="180340" algn="ctr">
                        <a:lnSpc>
                          <a:spcPct val="115000"/>
                        </a:lnSpc>
                        <a:spcAft>
                          <a:spcPts val="0"/>
                        </a:spcAft>
                      </a:pPr>
                      <a:endParaRPr lang="bg-BG" sz="2000" dirty="0">
                        <a:effectLst/>
                        <a:latin typeface="Calibri" panose="020F0502020204030204" pitchFamily="34" charset="0"/>
                        <a:ea typeface="Calibri" panose="020F0502020204030204" pitchFamily="34" charset="0"/>
                        <a:cs typeface="Calibri" panose="020F0502020204030204" pitchFamily="34" charset="0"/>
                      </a:endParaRPr>
                    </a:p>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1 </a:t>
                      </a:r>
                    </a:p>
                  </a:txBody>
                  <a:tcPr marL="68580" marR="68580" marT="0" marB="0"/>
                </a:tc>
                <a:tc>
                  <a:txBody>
                    <a:bodyPr/>
                    <a:lstStyle/>
                    <a:p>
                      <a:pPr marR="180340" algn="ctr">
                        <a:lnSpc>
                          <a:spcPct val="115000"/>
                        </a:lnSpc>
                        <a:spcAft>
                          <a:spcPts val="0"/>
                        </a:spcAft>
                      </a:pPr>
                      <a:endParaRPr lang="bg-BG" sz="2000" dirty="0">
                        <a:effectLst/>
                        <a:latin typeface="Calibri" panose="020F0502020204030204" pitchFamily="34" charset="0"/>
                        <a:ea typeface="Calibri" panose="020F0502020204030204" pitchFamily="34" charset="0"/>
                        <a:cs typeface="Calibri" panose="020F0502020204030204" pitchFamily="34" charset="0"/>
                      </a:endParaRPr>
                    </a:p>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1 </a:t>
                      </a:r>
                    </a:p>
                  </a:txBody>
                  <a:tcPr marL="68580" marR="68580" marT="0" marB="0"/>
                </a:tc>
                <a:tc>
                  <a:txBody>
                    <a:bodyPr/>
                    <a:lstStyle/>
                    <a:p>
                      <a:pPr marR="180340" algn="ctr">
                        <a:lnSpc>
                          <a:spcPct val="115000"/>
                        </a:lnSpc>
                        <a:spcAft>
                          <a:spcPts val="0"/>
                        </a:spcAft>
                      </a:pPr>
                      <a:endParaRPr lang="bg-BG" sz="2000" dirty="0">
                        <a:effectLst/>
                        <a:latin typeface="Calibri" panose="020F0502020204030204" pitchFamily="34" charset="0"/>
                        <a:ea typeface="Calibri" panose="020F0502020204030204" pitchFamily="34" charset="0"/>
                        <a:cs typeface="Calibri" panose="020F0502020204030204" pitchFamily="34" charset="0"/>
                      </a:endParaRPr>
                    </a:p>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1 </a:t>
                      </a:r>
                    </a:p>
                  </a:txBody>
                  <a:tcPr marL="68580" marR="68580" marT="0" marB="0"/>
                </a:tc>
                <a:extLst>
                  <a:ext uri="{0D108BD9-81ED-4DB2-BD59-A6C34878D82A}">
                    <a16:rowId xmlns:a16="http://schemas.microsoft.com/office/drawing/2014/main" xmlns="" val="10001"/>
                  </a:ext>
                </a:extLst>
              </a:tr>
              <a:tr h="0">
                <a:tc>
                  <a:txBody>
                    <a:bodyPr/>
                    <a:lstStyle/>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   </a:t>
                      </a:r>
                    </a:p>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 %</a:t>
                      </a:r>
                    </a:p>
                  </a:txBody>
                  <a:tcPr marL="68580" marR="68580" marT="0" marB="0"/>
                </a:tc>
                <a:tc>
                  <a:txBody>
                    <a:bodyPr/>
                    <a:lstStyle/>
                    <a:p>
                      <a:pPr marR="180340" algn="ctr">
                        <a:lnSpc>
                          <a:spcPct val="115000"/>
                        </a:lnSpc>
                        <a:spcAft>
                          <a:spcPts val="0"/>
                        </a:spcAft>
                      </a:pPr>
                      <a:endParaRPr lang="bg-BG" sz="2000" dirty="0">
                        <a:effectLst/>
                        <a:latin typeface="Calibri" panose="020F0502020204030204" pitchFamily="34" charset="0"/>
                        <a:ea typeface="Calibri" panose="020F0502020204030204" pitchFamily="34" charset="0"/>
                        <a:cs typeface="Calibri" panose="020F0502020204030204" pitchFamily="34" charset="0"/>
                      </a:endParaRPr>
                    </a:p>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84 %</a:t>
                      </a:r>
                    </a:p>
                  </a:txBody>
                  <a:tcPr marL="68580" marR="68580" marT="0" marB="0"/>
                </a:tc>
                <a:tc>
                  <a:txBody>
                    <a:bodyPr/>
                    <a:lstStyle/>
                    <a:p>
                      <a:pPr marR="180340" algn="ctr">
                        <a:lnSpc>
                          <a:spcPct val="115000"/>
                        </a:lnSpc>
                        <a:spcAft>
                          <a:spcPts val="0"/>
                        </a:spcAft>
                      </a:pPr>
                      <a:endParaRPr lang="bg-BG" sz="2000" dirty="0">
                        <a:effectLst/>
                        <a:latin typeface="Calibri" panose="020F0502020204030204" pitchFamily="34" charset="0"/>
                        <a:ea typeface="Calibri" panose="020F0502020204030204" pitchFamily="34" charset="0"/>
                        <a:cs typeface="Calibri" panose="020F0502020204030204" pitchFamily="34" charset="0"/>
                      </a:endParaRPr>
                    </a:p>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4%</a:t>
                      </a:r>
                    </a:p>
                  </a:txBody>
                  <a:tcPr marL="68580" marR="68580" marT="0" marB="0"/>
                </a:tc>
                <a:tc>
                  <a:txBody>
                    <a:bodyPr/>
                    <a:lstStyle/>
                    <a:p>
                      <a:pPr marR="180340" algn="ctr">
                        <a:lnSpc>
                          <a:spcPct val="115000"/>
                        </a:lnSpc>
                        <a:spcAft>
                          <a:spcPts val="0"/>
                        </a:spcAft>
                      </a:pPr>
                      <a:endParaRPr lang="bg-BG" sz="2000" dirty="0">
                        <a:effectLst/>
                        <a:latin typeface="Calibri" panose="020F0502020204030204" pitchFamily="34" charset="0"/>
                        <a:ea typeface="Calibri" panose="020F0502020204030204" pitchFamily="34" charset="0"/>
                        <a:cs typeface="Calibri" panose="020F0502020204030204" pitchFamily="34" charset="0"/>
                      </a:endParaRPr>
                    </a:p>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4 %</a:t>
                      </a:r>
                    </a:p>
                  </a:txBody>
                  <a:tcPr marL="68580" marR="68580" marT="0" marB="0"/>
                </a:tc>
                <a:tc>
                  <a:txBody>
                    <a:bodyPr/>
                    <a:lstStyle/>
                    <a:p>
                      <a:pPr marR="180340" algn="ctr">
                        <a:lnSpc>
                          <a:spcPct val="115000"/>
                        </a:lnSpc>
                        <a:spcAft>
                          <a:spcPts val="0"/>
                        </a:spcAft>
                      </a:pPr>
                      <a:endParaRPr lang="bg-BG" sz="2000" dirty="0">
                        <a:effectLst/>
                        <a:latin typeface="Calibri" panose="020F0502020204030204" pitchFamily="34" charset="0"/>
                        <a:ea typeface="Calibri" panose="020F0502020204030204" pitchFamily="34" charset="0"/>
                        <a:cs typeface="Calibri" panose="020F0502020204030204" pitchFamily="34" charset="0"/>
                      </a:endParaRPr>
                    </a:p>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4%</a:t>
                      </a:r>
                    </a:p>
                  </a:txBody>
                  <a:tcPr marL="68580" marR="68580" marT="0" marB="0"/>
                </a:tc>
                <a:tc>
                  <a:txBody>
                    <a:bodyPr/>
                    <a:lstStyle/>
                    <a:p>
                      <a:pPr marR="180340" algn="ctr">
                        <a:lnSpc>
                          <a:spcPct val="115000"/>
                        </a:lnSpc>
                        <a:spcAft>
                          <a:spcPts val="0"/>
                        </a:spcAft>
                      </a:pPr>
                      <a:endParaRPr lang="bg-BG" sz="2000" dirty="0">
                        <a:effectLst/>
                        <a:latin typeface="Calibri" panose="020F0502020204030204" pitchFamily="34" charset="0"/>
                        <a:ea typeface="Calibri" panose="020F0502020204030204" pitchFamily="34" charset="0"/>
                        <a:cs typeface="Calibri" panose="020F0502020204030204" pitchFamily="34" charset="0"/>
                      </a:endParaRPr>
                    </a:p>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4%</a:t>
                      </a:r>
                    </a:p>
                  </a:txBody>
                  <a:tcPr marL="68580" marR="68580" marT="0" marB="0"/>
                </a:tc>
                <a:extLst>
                  <a:ext uri="{0D108BD9-81ED-4DB2-BD59-A6C34878D82A}">
                    <a16:rowId xmlns:a16="http://schemas.microsoft.com/office/drawing/2014/main" xmlns="" val="10002"/>
                  </a:ext>
                </a:extLst>
              </a:tr>
            </a:tbl>
          </a:graphicData>
        </a:graphic>
      </p:graphicFrame>
    </p:spTree>
    <p:extLst>
      <p:ext uri="{BB962C8B-B14F-4D97-AF65-F5344CB8AC3E}">
        <p14:creationId xmlns:p14="http://schemas.microsoft.com/office/powerpoint/2010/main" val="1197424549"/>
      </p:ext>
    </p:extLst>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548680"/>
            <a:ext cx="8640960" cy="3970318"/>
          </a:xfrm>
          <a:prstGeom prst="rect">
            <a:avLst/>
          </a:prstGeom>
        </p:spPr>
        <p:txBody>
          <a:bodyPr wrap="square">
            <a:spAutoFit/>
          </a:bodyPr>
          <a:lstStyle/>
          <a:p>
            <a:pPr algn="just"/>
            <a:r>
              <a:rPr lang="bg-BG" sz="20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С резултат от обжалването са се върнали </a:t>
            </a:r>
            <a:r>
              <a:rPr lang="bg-BG" sz="2100" b="1" dirty="0">
                <a:latin typeface="Calibri" panose="020F0502020204030204" pitchFamily="34" charset="0"/>
                <a:ea typeface="Calibri" panose="020F0502020204030204" pitchFamily="34" charset="0"/>
                <a:cs typeface="Calibri" panose="020F0502020204030204" pitchFamily="34" charset="0"/>
              </a:rPr>
              <a:t>99</a:t>
            </a:r>
            <a:r>
              <a:rPr lang="bg-BG" sz="2100" dirty="0">
                <a:latin typeface="Calibri" panose="020F0502020204030204" pitchFamily="34" charset="0"/>
                <a:ea typeface="Calibri" panose="020F0502020204030204" pitchFamily="34" charset="0"/>
                <a:cs typeface="Calibri" panose="020F0502020204030204" pitchFamily="34" charset="0"/>
              </a:rPr>
              <a:t> бр. обжалвани решения по </a:t>
            </a:r>
            <a:r>
              <a:rPr lang="bg-BG" sz="2100" b="1" dirty="0">
                <a:latin typeface="Calibri" panose="020F0502020204030204" pitchFamily="34" charset="0"/>
                <a:ea typeface="Calibri" panose="020F0502020204030204" pitchFamily="34" charset="0"/>
                <a:cs typeface="Calibri" panose="020F0502020204030204" pitchFamily="34" charset="0"/>
              </a:rPr>
              <a:t>наказателни дела от административен характер</a:t>
            </a:r>
            <a:r>
              <a:rPr lang="bg-BG" sz="2100" dirty="0">
                <a:latin typeface="Calibri" panose="020F0502020204030204" pitchFamily="34" charset="0"/>
                <a:ea typeface="Calibri" panose="020F0502020204030204" pitchFamily="34" charset="0"/>
                <a:cs typeface="Calibri" panose="020F0502020204030204" pitchFamily="34" charset="0"/>
              </a:rPr>
              <a:t>. </a:t>
            </a:r>
          </a:p>
          <a:p>
            <a:pPr algn="just"/>
            <a:r>
              <a:rPr lang="bg-BG" sz="2100" dirty="0">
                <a:latin typeface="Calibri" panose="020F0502020204030204" pitchFamily="34" charset="0"/>
                <a:ea typeface="Calibri" panose="020F0502020204030204" pitchFamily="34" charset="0"/>
                <a:cs typeface="Calibri" panose="020F0502020204030204" pitchFamily="34" charset="0"/>
              </a:rPr>
              <a:t>	От обжалваните решения:</a:t>
            </a:r>
          </a:p>
          <a:p>
            <a:pPr algn="just"/>
            <a:r>
              <a:rPr lang="bg-BG" sz="2100" b="1" dirty="0">
                <a:latin typeface="Calibri" panose="020F0502020204030204" pitchFamily="34" charset="0"/>
                <a:ea typeface="Calibri" panose="020F0502020204030204" pitchFamily="34" charset="0"/>
                <a:cs typeface="Calibri" panose="020F0502020204030204" pitchFamily="34" charset="0"/>
              </a:rPr>
              <a:t>	- 76</a:t>
            </a:r>
            <a:r>
              <a:rPr lang="bg-BG" sz="2100" dirty="0">
                <a:latin typeface="Calibri" panose="020F0502020204030204" pitchFamily="34" charset="0"/>
                <a:ea typeface="Calibri" panose="020F0502020204030204" pitchFamily="34" charset="0"/>
                <a:cs typeface="Calibri" panose="020F0502020204030204" pitchFamily="34" charset="0"/>
              </a:rPr>
              <a:t> бр. /</a:t>
            </a:r>
            <a:r>
              <a:rPr lang="bg-BG" sz="2100" dirty="0" err="1">
                <a:latin typeface="Calibri" panose="020F0502020204030204" pitchFamily="34" charset="0"/>
                <a:ea typeface="Calibri" panose="020F0502020204030204" pitchFamily="34" charset="0"/>
                <a:cs typeface="Calibri" panose="020F0502020204030204" pitchFamily="34" charset="0"/>
              </a:rPr>
              <a:t>инд</a:t>
            </a:r>
            <a:r>
              <a:rPr lang="bg-BG" sz="2100" dirty="0">
                <a:latin typeface="Calibri" panose="020F0502020204030204" pitchFamily="34" charset="0"/>
                <a:ea typeface="Calibri" panose="020F0502020204030204" pitchFamily="34" charset="0"/>
                <a:cs typeface="Calibri" panose="020F0502020204030204" pitchFamily="34" charset="0"/>
              </a:rPr>
              <a:t>.3-9/ -  са с резултат оставен в сила  съдебен акт;</a:t>
            </a:r>
          </a:p>
          <a:p>
            <a:pPr algn="just"/>
            <a:r>
              <a:rPr lang="bg-BG" sz="2100" b="1" dirty="0">
                <a:latin typeface="Calibri" panose="020F0502020204030204" pitchFamily="34" charset="0"/>
                <a:ea typeface="Calibri" panose="020F0502020204030204" pitchFamily="34" charset="0"/>
                <a:cs typeface="Calibri" panose="020F0502020204030204" pitchFamily="34" charset="0"/>
              </a:rPr>
              <a:t>	- 12</a:t>
            </a:r>
            <a:r>
              <a:rPr lang="bg-BG" sz="2100" dirty="0">
                <a:latin typeface="Calibri" panose="020F0502020204030204" pitchFamily="34" charset="0"/>
                <a:ea typeface="Calibri" panose="020F0502020204030204" pitchFamily="34" charset="0"/>
                <a:cs typeface="Calibri" panose="020F0502020204030204" pitchFamily="34" charset="0"/>
              </a:rPr>
              <a:t> бр. са с </a:t>
            </a:r>
            <a:r>
              <a:rPr lang="bg-BG" sz="2100" dirty="0" err="1">
                <a:latin typeface="Calibri" panose="020F0502020204030204" pitchFamily="34" charset="0"/>
                <a:ea typeface="Calibri" panose="020F0502020204030204" pitchFamily="34" charset="0"/>
                <a:cs typeface="Calibri" panose="020F0502020204030204" pitchFamily="34" charset="0"/>
              </a:rPr>
              <a:t>инд</a:t>
            </a:r>
            <a:r>
              <a:rPr lang="bg-BG" sz="2100" dirty="0">
                <a:latin typeface="Calibri" panose="020F0502020204030204" pitchFamily="34" charset="0"/>
                <a:ea typeface="Calibri" panose="020F0502020204030204" pitchFamily="34" charset="0"/>
                <a:cs typeface="Calibri" panose="020F0502020204030204" pitchFamily="34" charset="0"/>
              </a:rPr>
              <a:t>. 3-10а - отменен съдебен акт и постановен друг по същество; </a:t>
            </a:r>
          </a:p>
          <a:p>
            <a:pPr algn="just"/>
            <a:r>
              <a:rPr lang="bg-BG" sz="2100" b="1" dirty="0">
                <a:latin typeface="Calibri" panose="020F0502020204030204" pitchFamily="34" charset="0"/>
                <a:ea typeface="Calibri" panose="020F0502020204030204" pitchFamily="34" charset="0"/>
                <a:cs typeface="Calibri" panose="020F0502020204030204" pitchFamily="34" charset="0"/>
              </a:rPr>
              <a:t>	- 4</a:t>
            </a:r>
            <a:r>
              <a:rPr lang="bg-BG" sz="2100" dirty="0">
                <a:latin typeface="Calibri" panose="020F0502020204030204" pitchFamily="34" charset="0"/>
                <a:ea typeface="Calibri" panose="020F0502020204030204" pitchFamily="34" charset="0"/>
                <a:cs typeface="Calibri" panose="020F0502020204030204" pitchFamily="34" charset="0"/>
              </a:rPr>
              <a:t> бр. са с </a:t>
            </a:r>
            <a:r>
              <a:rPr lang="bg-BG" sz="2100" dirty="0" err="1">
                <a:latin typeface="Calibri" panose="020F0502020204030204" pitchFamily="34" charset="0"/>
                <a:ea typeface="Calibri" panose="020F0502020204030204" pitchFamily="34" charset="0"/>
                <a:cs typeface="Calibri" panose="020F0502020204030204" pitchFamily="34" charset="0"/>
              </a:rPr>
              <a:t>инд</a:t>
            </a:r>
            <a:r>
              <a:rPr lang="bg-BG" sz="2100" dirty="0">
                <a:latin typeface="Calibri" panose="020F0502020204030204" pitchFamily="34" charset="0"/>
                <a:ea typeface="Calibri" panose="020F0502020204030204" pitchFamily="34" charset="0"/>
                <a:cs typeface="Calibri" panose="020F0502020204030204" pitchFamily="34" charset="0"/>
              </a:rPr>
              <a:t>.  3-10б - отменен съдебен акт и делото е върнато за ново разглеждане; </a:t>
            </a:r>
          </a:p>
          <a:p>
            <a:pPr algn="just"/>
            <a:r>
              <a:rPr lang="bg-BG" sz="2100" b="1" dirty="0">
                <a:latin typeface="Calibri" panose="020F0502020204030204" pitchFamily="34" charset="0"/>
                <a:ea typeface="Calibri" panose="020F0502020204030204" pitchFamily="34" charset="0"/>
                <a:cs typeface="Calibri" panose="020F0502020204030204" pitchFamily="34" charset="0"/>
              </a:rPr>
              <a:t>	- 7</a:t>
            </a:r>
            <a:r>
              <a:rPr lang="bg-BG" sz="2100" dirty="0">
                <a:latin typeface="Calibri" panose="020F0502020204030204" pitchFamily="34" charset="0"/>
                <a:ea typeface="Calibri" panose="020F0502020204030204" pitchFamily="34" charset="0"/>
                <a:cs typeface="Calibri" panose="020F0502020204030204" pitchFamily="34" charset="0"/>
              </a:rPr>
              <a:t> бр. с </a:t>
            </a:r>
            <a:r>
              <a:rPr lang="bg-BG" sz="2100" dirty="0" err="1">
                <a:latin typeface="Calibri" panose="020F0502020204030204" pitchFamily="34" charset="0"/>
                <a:ea typeface="Calibri" panose="020F0502020204030204" pitchFamily="34" charset="0"/>
                <a:cs typeface="Calibri" panose="020F0502020204030204" pitchFamily="34" charset="0"/>
              </a:rPr>
              <a:t>инд</a:t>
            </a:r>
            <a:r>
              <a:rPr lang="bg-BG" sz="2100" dirty="0">
                <a:latin typeface="Calibri" panose="020F0502020204030204" pitchFamily="34" charset="0"/>
                <a:ea typeface="Calibri" panose="020F0502020204030204" pitchFamily="34" charset="0"/>
                <a:cs typeface="Calibri" panose="020F0502020204030204" pitchFamily="34" charset="0"/>
              </a:rPr>
              <a:t>. 3-11а - отменено решение в една част и оставено в сила в другата част.</a:t>
            </a:r>
          </a:p>
          <a:p>
            <a:pPr algn="just"/>
            <a:r>
              <a:rPr lang="bg-BG" sz="2100" dirty="0">
                <a:latin typeface="Calibri" panose="020F0502020204030204" pitchFamily="34" charset="0"/>
                <a:ea typeface="Calibri" panose="020F0502020204030204" pitchFamily="34" charset="0"/>
                <a:cs typeface="Calibri" panose="020F0502020204030204" pitchFamily="34" charset="0"/>
              </a:rPr>
              <a:t>	</a:t>
            </a:r>
            <a:r>
              <a:rPr lang="ru-RU" sz="2100" dirty="0">
                <a:latin typeface="Calibri" panose="020F0502020204030204" pitchFamily="34" charset="0"/>
                <a:ea typeface="Calibri" panose="020F0502020204030204" pitchFamily="34" charset="0"/>
                <a:cs typeface="Calibri" panose="020F0502020204030204" pitchFamily="34" charset="0"/>
              </a:rPr>
              <a:t>С </a:t>
            </a:r>
            <a:r>
              <a:rPr lang="ru-RU" sz="2100" dirty="0" err="1">
                <a:latin typeface="Calibri" panose="020F0502020204030204" pitchFamily="34" charset="0"/>
                <a:ea typeface="Calibri" panose="020F0502020204030204" pitchFamily="34" charset="0"/>
                <a:cs typeface="Calibri" panose="020F0502020204030204" pitchFamily="34" charset="0"/>
              </a:rPr>
              <a:t>резултат</a:t>
            </a:r>
            <a:r>
              <a:rPr lang="ru-RU" sz="2100" dirty="0">
                <a:latin typeface="Calibri" panose="020F0502020204030204" pitchFamily="34" charset="0"/>
                <a:ea typeface="Calibri" panose="020F0502020204030204" pitchFamily="34" charset="0"/>
                <a:cs typeface="Calibri" panose="020F0502020204030204" pitchFamily="34" charset="0"/>
              </a:rPr>
              <a:t> </a:t>
            </a:r>
            <a:r>
              <a:rPr lang="ru-RU" sz="2100" dirty="0" err="1">
                <a:latin typeface="Calibri" panose="020F0502020204030204" pitchFamily="34" charset="0"/>
                <a:ea typeface="Calibri" panose="020F0502020204030204" pitchFamily="34" charset="0"/>
                <a:cs typeface="Calibri" panose="020F0502020204030204" pitchFamily="34" charset="0"/>
              </a:rPr>
              <a:t>са</a:t>
            </a:r>
            <a:r>
              <a:rPr lang="ru-RU" sz="2100" dirty="0">
                <a:latin typeface="Calibri" panose="020F0502020204030204" pitchFamily="34" charset="0"/>
                <a:ea typeface="Calibri" panose="020F0502020204030204" pitchFamily="34" charset="0"/>
                <a:cs typeface="Calibri" panose="020F0502020204030204" pitchFamily="34" charset="0"/>
              </a:rPr>
              <a:t> се </a:t>
            </a:r>
            <a:r>
              <a:rPr lang="ru-RU" sz="2100" dirty="0" err="1">
                <a:latin typeface="Calibri" panose="020F0502020204030204" pitchFamily="34" charset="0"/>
                <a:ea typeface="Calibri" panose="020F0502020204030204" pitchFamily="34" charset="0"/>
                <a:cs typeface="Calibri" panose="020F0502020204030204" pitchFamily="34" charset="0"/>
              </a:rPr>
              <a:t>върнали</a:t>
            </a:r>
            <a:r>
              <a:rPr lang="ru-RU" sz="2100" dirty="0">
                <a:latin typeface="Calibri" panose="020F0502020204030204" pitchFamily="34" charset="0"/>
                <a:ea typeface="Calibri" panose="020F0502020204030204" pitchFamily="34" charset="0"/>
                <a:cs typeface="Calibri" panose="020F0502020204030204" pitchFamily="34" charset="0"/>
              </a:rPr>
              <a:t> </a:t>
            </a:r>
            <a:r>
              <a:rPr lang="ru-RU" sz="2100" b="1" dirty="0">
                <a:latin typeface="Calibri" panose="020F0502020204030204" pitchFamily="34" charset="0"/>
                <a:ea typeface="Calibri" panose="020F0502020204030204" pitchFamily="34" charset="0"/>
                <a:cs typeface="Calibri" panose="020F0502020204030204" pitchFamily="34" charset="0"/>
              </a:rPr>
              <a:t>2</a:t>
            </a:r>
            <a:r>
              <a:rPr lang="ru-RU" sz="2100" dirty="0">
                <a:latin typeface="Calibri" panose="020F0502020204030204" pitchFamily="34" charset="0"/>
                <a:ea typeface="Calibri" panose="020F0502020204030204" pitchFamily="34" charset="0"/>
                <a:cs typeface="Calibri" panose="020F0502020204030204" pitchFamily="34" charset="0"/>
              </a:rPr>
              <a:t> определения с индекс 3-9 - </a:t>
            </a:r>
            <a:r>
              <a:rPr lang="ru-RU" sz="2100" dirty="0" err="1">
                <a:latin typeface="Calibri" panose="020F0502020204030204" pitchFamily="34" charset="0"/>
                <a:ea typeface="Calibri" panose="020F0502020204030204" pitchFamily="34" charset="0"/>
                <a:cs typeface="Calibri" panose="020F0502020204030204" pitchFamily="34" charset="0"/>
              </a:rPr>
              <a:t>оставен</a:t>
            </a:r>
            <a:r>
              <a:rPr lang="ru-RU" sz="2100" dirty="0">
                <a:latin typeface="Calibri" panose="020F0502020204030204" pitchFamily="34" charset="0"/>
                <a:ea typeface="Calibri" panose="020F0502020204030204" pitchFamily="34" charset="0"/>
                <a:cs typeface="Calibri" panose="020F0502020204030204" pitchFamily="34" charset="0"/>
              </a:rPr>
              <a:t> в сила  </a:t>
            </a:r>
            <a:r>
              <a:rPr lang="ru-RU" sz="2100" dirty="0" err="1">
                <a:latin typeface="Calibri" panose="020F0502020204030204" pitchFamily="34" charset="0"/>
                <a:ea typeface="Calibri" panose="020F0502020204030204" pitchFamily="34" charset="0"/>
                <a:cs typeface="Calibri" panose="020F0502020204030204" pitchFamily="34" charset="0"/>
              </a:rPr>
              <a:t>съдебен</a:t>
            </a:r>
            <a:r>
              <a:rPr lang="ru-RU" sz="2100" dirty="0">
                <a:latin typeface="Calibri" panose="020F0502020204030204" pitchFamily="34" charset="0"/>
                <a:ea typeface="Calibri" panose="020F0502020204030204" pitchFamily="34" charset="0"/>
                <a:cs typeface="Calibri" panose="020F0502020204030204" pitchFamily="34" charset="0"/>
              </a:rPr>
              <a:t> акт по АНД. </a:t>
            </a:r>
            <a:endParaRPr lang="bg-BG" sz="2100" dirty="0">
              <a:latin typeface="Calibri" panose="020F0502020204030204" pitchFamily="34" charset="0"/>
              <a:ea typeface="Calibri" panose="020F0502020204030204" pitchFamily="34" charset="0"/>
              <a:cs typeface="Calibri" panose="020F050202020403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3690613329"/>
              </p:ext>
            </p:extLst>
          </p:nvPr>
        </p:nvGraphicFramePr>
        <p:xfrm>
          <a:off x="251521" y="4551945"/>
          <a:ext cx="8640958" cy="2194560"/>
        </p:xfrm>
        <a:graphic>
          <a:graphicData uri="http://schemas.openxmlformats.org/drawingml/2006/table">
            <a:tbl>
              <a:tblPr firstRow="1" firstCol="1" bandRow="1">
                <a:tableStyleId>{21E4AEA4-8DFA-4A89-87EB-49C32662AFE0}</a:tableStyleId>
              </a:tblPr>
              <a:tblGrid>
                <a:gridCol w="2266832">
                  <a:extLst>
                    <a:ext uri="{9D8B030D-6E8A-4147-A177-3AD203B41FA5}">
                      <a16:colId xmlns:a16="http://schemas.microsoft.com/office/drawing/2014/main" xmlns="" val="20000"/>
                    </a:ext>
                  </a:extLst>
                </a:gridCol>
                <a:gridCol w="1444206">
                  <a:extLst>
                    <a:ext uri="{9D8B030D-6E8A-4147-A177-3AD203B41FA5}">
                      <a16:colId xmlns:a16="http://schemas.microsoft.com/office/drawing/2014/main" xmlns="" val="20001"/>
                    </a:ext>
                  </a:extLst>
                </a:gridCol>
                <a:gridCol w="1444206">
                  <a:extLst>
                    <a:ext uri="{9D8B030D-6E8A-4147-A177-3AD203B41FA5}">
                      <a16:colId xmlns:a16="http://schemas.microsoft.com/office/drawing/2014/main" xmlns="" val="20002"/>
                    </a:ext>
                  </a:extLst>
                </a:gridCol>
                <a:gridCol w="1798702">
                  <a:extLst>
                    <a:ext uri="{9D8B030D-6E8A-4147-A177-3AD203B41FA5}">
                      <a16:colId xmlns:a16="http://schemas.microsoft.com/office/drawing/2014/main" xmlns="" val="20003"/>
                    </a:ext>
                  </a:extLst>
                </a:gridCol>
                <a:gridCol w="1687012">
                  <a:extLst>
                    <a:ext uri="{9D8B030D-6E8A-4147-A177-3AD203B41FA5}">
                      <a16:colId xmlns:a16="http://schemas.microsoft.com/office/drawing/2014/main" xmlns="" val="20004"/>
                    </a:ext>
                  </a:extLst>
                </a:gridCol>
              </a:tblGrid>
              <a:tr h="0">
                <a:tc>
                  <a:txBody>
                    <a:bodyPr/>
                    <a:lstStyle/>
                    <a:p>
                      <a:pPr marR="180340" algn="l">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Върнали се обжалвани </a:t>
                      </a:r>
                    </a:p>
                    <a:p>
                      <a:pPr marR="180340" algn="l">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решения НАХД</a:t>
                      </a:r>
                    </a:p>
                  </a:txBody>
                  <a:tcPr marL="68580" marR="68580" marT="0" marB="0"/>
                </a:tc>
                <a:tc>
                  <a:txBody>
                    <a:bodyPr/>
                    <a:lstStyle/>
                    <a:p>
                      <a:pPr marR="180340" algn="just">
                        <a:lnSpc>
                          <a:spcPct val="115000"/>
                        </a:lnSpc>
                        <a:spcAft>
                          <a:spcPts val="0"/>
                        </a:spcAft>
                      </a:pPr>
                      <a:r>
                        <a:rPr lang="bg-BG" sz="2000">
                          <a:effectLst/>
                          <a:latin typeface="Calibri" panose="020F0502020204030204" pitchFamily="34" charset="0"/>
                          <a:ea typeface="Calibri" panose="020F0502020204030204" pitchFamily="34" charset="0"/>
                          <a:cs typeface="Calibri" panose="020F0502020204030204" pitchFamily="34" charset="0"/>
                        </a:rPr>
                        <a:t>инд. </a:t>
                      </a:r>
                    </a:p>
                    <a:p>
                      <a:pPr marR="180340" algn="just">
                        <a:lnSpc>
                          <a:spcPct val="115000"/>
                        </a:lnSpc>
                        <a:spcAft>
                          <a:spcPts val="0"/>
                        </a:spcAft>
                      </a:pPr>
                      <a:r>
                        <a:rPr lang="bg-BG" sz="2000">
                          <a:effectLst/>
                          <a:latin typeface="Calibri" panose="020F0502020204030204" pitchFamily="34" charset="0"/>
                          <a:ea typeface="Calibri" panose="020F0502020204030204" pitchFamily="34" charset="0"/>
                          <a:cs typeface="Calibri" panose="020F0502020204030204" pitchFamily="34" charset="0"/>
                        </a:rPr>
                        <a:t>3-9</a:t>
                      </a:r>
                    </a:p>
                  </a:txBody>
                  <a:tcPr marL="68580" marR="68580" marT="0" marB="0"/>
                </a:tc>
                <a:tc>
                  <a:txBody>
                    <a:bodyPr/>
                    <a:lstStyle/>
                    <a:p>
                      <a:pPr marR="180340" algn="just">
                        <a:lnSpc>
                          <a:spcPct val="115000"/>
                        </a:lnSpc>
                        <a:spcAft>
                          <a:spcPts val="0"/>
                        </a:spcAft>
                      </a:pPr>
                      <a:r>
                        <a:rPr lang="bg-BG" sz="2000">
                          <a:effectLst/>
                          <a:latin typeface="Calibri" panose="020F0502020204030204" pitchFamily="34" charset="0"/>
                          <a:ea typeface="Calibri" panose="020F0502020204030204" pitchFamily="34" charset="0"/>
                          <a:cs typeface="Calibri" panose="020F0502020204030204" pitchFamily="34" charset="0"/>
                        </a:rPr>
                        <a:t>инд. </a:t>
                      </a:r>
                    </a:p>
                    <a:p>
                      <a:pPr marR="180340" algn="just">
                        <a:lnSpc>
                          <a:spcPct val="115000"/>
                        </a:lnSpc>
                        <a:spcAft>
                          <a:spcPts val="0"/>
                        </a:spcAft>
                      </a:pPr>
                      <a:r>
                        <a:rPr lang="bg-BG" sz="2000">
                          <a:effectLst/>
                          <a:latin typeface="Calibri" panose="020F0502020204030204" pitchFamily="34" charset="0"/>
                          <a:ea typeface="Calibri" panose="020F0502020204030204" pitchFamily="34" charset="0"/>
                          <a:cs typeface="Calibri" panose="020F0502020204030204" pitchFamily="34" charset="0"/>
                        </a:rPr>
                        <a:t>3-10а</a:t>
                      </a:r>
                    </a:p>
                  </a:txBody>
                  <a:tcPr marL="68580" marR="68580" marT="0" marB="0"/>
                </a:tc>
                <a:tc>
                  <a:txBody>
                    <a:bodyPr/>
                    <a:lstStyle/>
                    <a:p>
                      <a:pPr marR="180340" algn="just">
                        <a:lnSpc>
                          <a:spcPct val="115000"/>
                        </a:lnSpc>
                        <a:spcAft>
                          <a:spcPts val="0"/>
                        </a:spcAft>
                      </a:pPr>
                      <a:r>
                        <a:rPr lang="bg-BG" sz="2000">
                          <a:effectLst/>
                          <a:latin typeface="Calibri" panose="020F0502020204030204" pitchFamily="34" charset="0"/>
                          <a:ea typeface="Calibri" panose="020F0502020204030204" pitchFamily="34" charset="0"/>
                          <a:cs typeface="Calibri" panose="020F0502020204030204" pitchFamily="34" charset="0"/>
                        </a:rPr>
                        <a:t>инд. </a:t>
                      </a:r>
                    </a:p>
                    <a:p>
                      <a:pPr marR="180340" algn="just">
                        <a:lnSpc>
                          <a:spcPct val="115000"/>
                        </a:lnSpc>
                        <a:spcAft>
                          <a:spcPts val="0"/>
                        </a:spcAft>
                      </a:pPr>
                      <a:r>
                        <a:rPr lang="bg-BG" sz="2000">
                          <a:effectLst/>
                          <a:latin typeface="Calibri" panose="020F0502020204030204" pitchFamily="34" charset="0"/>
                          <a:ea typeface="Calibri" panose="020F0502020204030204" pitchFamily="34" charset="0"/>
                          <a:cs typeface="Calibri" panose="020F0502020204030204" pitchFamily="34" charset="0"/>
                        </a:rPr>
                        <a:t>3-10б</a:t>
                      </a:r>
                    </a:p>
                  </a:txBody>
                  <a:tcPr marL="68580" marR="68580" marT="0" marB="0"/>
                </a:tc>
                <a:tc>
                  <a:txBody>
                    <a:bodyPr/>
                    <a:lstStyle/>
                    <a:p>
                      <a:pPr marR="180340" algn="just">
                        <a:lnSpc>
                          <a:spcPct val="115000"/>
                        </a:lnSpc>
                        <a:spcAft>
                          <a:spcPts val="0"/>
                        </a:spcAft>
                      </a:pPr>
                      <a:r>
                        <a:rPr lang="bg-BG" sz="2000" dirty="0" err="1">
                          <a:effectLst/>
                          <a:latin typeface="Calibri" panose="020F0502020204030204" pitchFamily="34" charset="0"/>
                          <a:ea typeface="Calibri" panose="020F0502020204030204" pitchFamily="34" charset="0"/>
                          <a:cs typeface="Calibri" panose="020F0502020204030204" pitchFamily="34" charset="0"/>
                        </a:rPr>
                        <a:t>инд</a:t>
                      </a:r>
                      <a:r>
                        <a:rPr lang="bg-BG" sz="2000" dirty="0">
                          <a:effectLst/>
                          <a:latin typeface="Calibri" panose="020F0502020204030204" pitchFamily="34" charset="0"/>
                          <a:ea typeface="Calibri" panose="020F0502020204030204" pitchFamily="34" charset="0"/>
                          <a:cs typeface="Calibri" panose="020F0502020204030204" pitchFamily="34" charset="0"/>
                        </a:rPr>
                        <a:t>.</a:t>
                      </a:r>
                    </a:p>
                    <a:p>
                      <a:pPr marR="180340" algn="just">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3-11а</a:t>
                      </a:r>
                    </a:p>
                    <a:p>
                      <a:pPr marR="180340" algn="just">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 </a:t>
                      </a:r>
                    </a:p>
                  </a:txBody>
                  <a:tcPr marL="68580" marR="68580" marT="0" marB="0"/>
                </a:tc>
                <a:extLst>
                  <a:ext uri="{0D108BD9-81ED-4DB2-BD59-A6C34878D82A}">
                    <a16:rowId xmlns:a16="http://schemas.microsoft.com/office/drawing/2014/main" xmlns="" val="10000"/>
                  </a:ext>
                </a:extLst>
              </a:tr>
              <a:tr h="481182">
                <a:tc>
                  <a:txBody>
                    <a:bodyPr/>
                    <a:lstStyle/>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   99 бр.</a:t>
                      </a:r>
                    </a:p>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 </a:t>
                      </a:r>
                    </a:p>
                  </a:txBody>
                  <a:tcPr marL="68580" marR="68580" marT="0" marB="0"/>
                </a:tc>
                <a:tc>
                  <a:txBody>
                    <a:bodyPr/>
                    <a:lstStyle/>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76</a:t>
                      </a:r>
                    </a:p>
                  </a:txBody>
                  <a:tcPr marL="68580" marR="68580" marT="0" marB="0"/>
                </a:tc>
                <a:tc>
                  <a:txBody>
                    <a:bodyPr/>
                    <a:lstStyle/>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12</a:t>
                      </a:r>
                    </a:p>
                  </a:txBody>
                  <a:tcPr marL="68580" marR="68580" marT="0" marB="0"/>
                </a:tc>
                <a:tc>
                  <a:txBody>
                    <a:bodyPr/>
                    <a:lstStyle/>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4 </a:t>
                      </a:r>
                    </a:p>
                  </a:txBody>
                  <a:tcPr marL="68580" marR="68580" marT="0" marB="0"/>
                </a:tc>
                <a:tc>
                  <a:txBody>
                    <a:bodyPr/>
                    <a:lstStyle/>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 7 </a:t>
                      </a:r>
                    </a:p>
                  </a:txBody>
                  <a:tcPr marL="68580" marR="68580" marT="0" marB="0"/>
                </a:tc>
                <a:extLst>
                  <a:ext uri="{0D108BD9-81ED-4DB2-BD59-A6C34878D82A}">
                    <a16:rowId xmlns:a16="http://schemas.microsoft.com/office/drawing/2014/main" xmlns="" val="10001"/>
                  </a:ext>
                </a:extLst>
              </a:tr>
              <a:tr h="441960">
                <a:tc>
                  <a:txBody>
                    <a:bodyPr/>
                    <a:lstStyle/>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      %</a:t>
                      </a:r>
                    </a:p>
                  </a:txBody>
                  <a:tcPr marL="68580" marR="68580" marT="0" marB="0"/>
                </a:tc>
                <a:tc>
                  <a:txBody>
                    <a:bodyPr/>
                    <a:lstStyle/>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76.76 %</a:t>
                      </a:r>
                    </a:p>
                  </a:txBody>
                  <a:tcPr marL="68580" marR="68580" marT="0" marB="0"/>
                </a:tc>
                <a:tc>
                  <a:txBody>
                    <a:bodyPr/>
                    <a:lstStyle/>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12.12 %</a:t>
                      </a:r>
                    </a:p>
                  </a:txBody>
                  <a:tcPr marL="68580" marR="68580" marT="0" marB="0"/>
                </a:tc>
                <a:tc>
                  <a:txBody>
                    <a:bodyPr/>
                    <a:lstStyle/>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4.04  %</a:t>
                      </a:r>
                    </a:p>
                  </a:txBody>
                  <a:tcPr marL="68580" marR="68580" marT="0" marB="0"/>
                </a:tc>
                <a:tc>
                  <a:txBody>
                    <a:bodyPr/>
                    <a:lstStyle/>
                    <a:p>
                      <a:pPr marR="180340" algn="ctr">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7.07 %</a:t>
                      </a:r>
                    </a:p>
                  </a:txBody>
                  <a:tcPr marL="68580" marR="68580" marT="0" marB="0"/>
                </a:tc>
                <a:extLst>
                  <a:ext uri="{0D108BD9-81ED-4DB2-BD59-A6C34878D82A}">
                    <a16:rowId xmlns:a16="http://schemas.microsoft.com/office/drawing/2014/main" xmlns="" val="10002"/>
                  </a:ext>
                </a:extLst>
              </a:tr>
            </a:tbl>
          </a:graphicData>
        </a:graphic>
      </p:graphicFrame>
    </p:spTree>
    <p:extLst>
      <p:ext uri="{BB962C8B-B14F-4D97-AF65-F5344CB8AC3E}">
        <p14:creationId xmlns:p14="http://schemas.microsoft.com/office/powerpoint/2010/main" val="2045597294"/>
      </p:ext>
    </p:extLst>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548680"/>
            <a:ext cx="8640960" cy="576064"/>
          </a:xfrm>
        </p:spPr>
        <p:txBody>
          <a:bodyPr>
            <a:noAutofit/>
          </a:bodyPr>
          <a:lstStyle/>
          <a:p>
            <a:pPr algn="ctr"/>
            <a:r>
              <a:rPr lang="bg-BG" sz="3200" b="1" dirty="0">
                <a:latin typeface="Calibri" panose="020F0502020204030204" pitchFamily="34" charset="0"/>
                <a:ea typeface="Calibri" panose="020F0502020204030204" pitchFamily="34" charset="0"/>
                <a:cs typeface="Calibri" panose="020F0502020204030204" pitchFamily="34" charset="0"/>
              </a:rPr>
              <a:t>НАТОВАРЕНОСТ</a:t>
            </a:r>
          </a:p>
        </p:txBody>
      </p:sp>
      <p:sp>
        <p:nvSpPr>
          <p:cNvPr id="3" name="Rectangle 2"/>
          <p:cNvSpPr/>
          <p:nvPr/>
        </p:nvSpPr>
        <p:spPr>
          <a:xfrm>
            <a:off x="252664" y="1268760"/>
            <a:ext cx="8640960" cy="830997"/>
          </a:xfrm>
          <a:prstGeom prst="rect">
            <a:avLst/>
          </a:prstGeom>
        </p:spPr>
        <p:txBody>
          <a:bodyPr wrap="square">
            <a:spAutoFit/>
          </a:bodyPr>
          <a:lstStyle/>
          <a:p>
            <a:r>
              <a:rPr lang="bg-BG" sz="2400" b="1" dirty="0">
                <a:latin typeface="Calibri" panose="020F0502020204030204" pitchFamily="34" charset="0"/>
                <a:ea typeface="Calibri" panose="020F0502020204030204" pitchFamily="34" charset="0"/>
                <a:cs typeface="Calibri" panose="020F0502020204030204" pitchFamily="34" charset="0"/>
              </a:rPr>
              <a:t>Средна </a:t>
            </a:r>
            <a:r>
              <a:rPr lang="x-none" sz="2400" b="1" dirty="0">
                <a:latin typeface="Calibri" panose="020F0502020204030204" pitchFamily="34" charset="0"/>
                <a:ea typeface="Calibri" panose="020F0502020204030204" pitchFamily="34" charset="0"/>
                <a:cs typeface="Calibri" panose="020F0502020204030204" pitchFamily="34" charset="0"/>
              </a:rPr>
              <a:t>натовареност на Районен съд Шумен</a:t>
            </a:r>
            <a:r>
              <a:rPr lang="bg-BG" sz="2400" b="1" dirty="0">
                <a:latin typeface="Calibri" panose="020F0502020204030204" pitchFamily="34" charset="0"/>
                <a:ea typeface="Calibri" panose="020F0502020204030204" pitchFamily="34" charset="0"/>
                <a:cs typeface="Calibri" panose="020F0502020204030204" pitchFamily="34" charset="0"/>
              </a:rPr>
              <a:t> по брой дела на съдия</a:t>
            </a:r>
            <a:r>
              <a:rPr lang="x-none" sz="2400" b="1" dirty="0">
                <a:latin typeface="Calibri" panose="020F0502020204030204" pitchFamily="34" charset="0"/>
                <a:ea typeface="Calibri" panose="020F0502020204030204" pitchFamily="34" charset="0"/>
                <a:cs typeface="Calibri" panose="020F0502020204030204" pitchFamily="34" charset="0"/>
              </a:rPr>
              <a:t> за </a:t>
            </a:r>
            <a:r>
              <a:rPr lang="bg-BG" sz="2400" b="1" dirty="0">
                <a:latin typeface="Calibri" panose="020F0502020204030204" pitchFamily="34" charset="0"/>
                <a:ea typeface="Calibri" panose="020F0502020204030204" pitchFamily="34" charset="0"/>
                <a:cs typeface="Calibri" panose="020F0502020204030204" pitchFamily="34" charset="0"/>
              </a:rPr>
              <a:t>последните години</a:t>
            </a:r>
            <a:r>
              <a:rPr lang="x-none" sz="2400" b="1" dirty="0">
                <a:latin typeface="Calibri" panose="020F0502020204030204" pitchFamily="34" charset="0"/>
                <a:ea typeface="Calibri" panose="020F0502020204030204" pitchFamily="34" charset="0"/>
                <a:cs typeface="Calibri" panose="020F0502020204030204" pitchFamily="34" charset="0"/>
              </a:rPr>
              <a:t> </a:t>
            </a:r>
            <a:endParaRPr lang="bg-BG" sz="2400" dirty="0">
              <a:latin typeface="Calibri" panose="020F0502020204030204" pitchFamily="34" charset="0"/>
              <a:ea typeface="Calibri" panose="020F0502020204030204" pitchFamily="34" charset="0"/>
              <a:cs typeface="Calibri" panose="020F0502020204030204" pitchFamily="34" charset="0"/>
            </a:endParaRPr>
          </a:p>
        </p:txBody>
      </p:sp>
      <p:sp>
        <p:nvSpPr>
          <p:cNvPr id="4" name="Rectangle 3"/>
          <p:cNvSpPr/>
          <p:nvPr/>
        </p:nvSpPr>
        <p:spPr>
          <a:xfrm>
            <a:off x="219178" y="2213173"/>
            <a:ext cx="8640960" cy="1708160"/>
          </a:xfrm>
          <a:prstGeom prst="rect">
            <a:avLst/>
          </a:prstGeom>
        </p:spPr>
        <p:txBody>
          <a:bodyPr wrap="square">
            <a:spAutoFit/>
          </a:bodyPr>
          <a:lstStyle/>
          <a:p>
            <a:pPr algn="just"/>
            <a:r>
              <a:rPr lang="bg-BG" sz="20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Натовареността към брой постъпили дела на 1 съдия за 2025</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е </a:t>
            </a:r>
            <a:r>
              <a:rPr lang="bg-BG" sz="2100" b="1" dirty="0">
                <a:latin typeface="Calibri" panose="020F0502020204030204" pitchFamily="34" charset="0"/>
                <a:ea typeface="Calibri" panose="020F0502020204030204" pitchFamily="34" charset="0"/>
                <a:cs typeface="Calibri" panose="020F0502020204030204" pitchFamily="34" charset="0"/>
              </a:rPr>
              <a:t>45.22</a:t>
            </a:r>
            <a:r>
              <a:rPr lang="bg-BG" sz="2100" dirty="0">
                <a:latin typeface="Calibri" panose="020F0502020204030204" pitchFamily="34" charset="0"/>
                <a:ea typeface="Calibri" panose="020F0502020204030204" pitchFamily="34" charset="0"/>
                <a:cs typeface="Calibri" panose="020F0502020204030204" pitchFamily="34" charset="0"/>
              </a:rPr>
              <a:t> брой дела средно месечно. За сравнение н</a:t>
            </a:r>
            <a:r>
              <a:rPr lang="x-none" sz="2100" dirty="0">
                <a:latin typeface="Calibri" panose="020F0502020204030204" pitchFamily="34" charset="0"/>
                <a:ea typeface="Calibri" panose="020F0502020204030204" pitchFamily="34" charset="0"/>
                <a:cs typeface="Calibri" panose="020F0502020204030204" pitchFamily="34" charset="0"/>
              </a:rPr>
              <a:t>атовареността към брой постъпили дела на 1 съдия за 202</a:t>
            </a:r>
            <a:r>
              <a:rPr lang="bg-BG" sz="2100" dirty="0">
                <a:latin typeface="Calibri" panose="020F0502020204030204" pitchFamily="34" charset="0"/>
                <a:ea typeface="Calibri" panose="020F0502020204030204" pitchFamily="34" charset="0"/>
                <a:cs typeface="Calibri" panose="020F0502020204030204" pitchFamily="34" charset="0"/>
              </a:rPr>
              <a:t>4</a:t>
            </a:r>
            <a:r>
              <a:rPr lang="en-US" sz="2100" dirty="0">
                <a:latin typeface="Calibri" panose="020F0502020204030204" pitchFamily="34" charset="0"/>
                <a:ea typeface="Calibri" panose="020F0502020204030204" pitchFamily="34" charset="0"/>
                <a:cs typeface="Calibri" panose="020F0502020204030204" pitchFamily="34" charset="0"/>
              </a:rPr>
              <a:t> </a:t>
            </a:r>
            <a:r>
              <a:rPr lang="x-none" sz="2100" dirty="0">
                <a:latin typeface="Calibri" panose="020F0502020204030204" pitchFamily="34" charset="0"/>
                <a:ea typeface="Calibri" panose="020F0502020204030204" pitchFamily="34" charset="0"/>
                <a:cs typeface="Calibri" panose="020F0502020204030204" pitchFamily="34" charset="0"/>
              </a:rPr>
              <a:t>г. е </a:t>
            </a:r>
            <a:r>
              <a:rPr lang="x-none" sz="2100" b="1" dirty="0">
                <a:latin typeface="Calibri" panose="020F0502020204030204" pitchFamily="34" charset="0"/>
                <a:ea typeface="Calibri" panose="020F0502020204030204" pitchFamily="34" charset="0"/>
                <a:cs typeface="Calibri" panose="020F0502020204030204" pitchFamily="34" charset="0"/>
              </a:rPr>
              <a:t>3</a:t>
            </a:r>
            <a:r>
              <a:rPr lang="bg-BG" sz="2100" b="1" dirty="0">
                <a:latin typeface="Calibri" panose="020F0502020204030204" pitchFamily="34" charset="0"/>
                <a:ea typeface="Calibri" panose="020F0502020204030204" pitchFamily="34" charset="0"/>
                <a:cs typeface="Calibri" panose="020F0502020204030204" pitchFamily="34" charset="0"/>
              </a:rPr>
              <a:t>6</a:t>
            </a:r>
            <a:r>
              <a:rPr lang="x-none" sz="2100" b="1" dirty="0">
                <a:latin typeface="Calibri" panose="020F0502020204030204" pitchFamily="34" charset="0"/>
                <a:ea typeface="Calibri" panose="020F0502020204030204" pitchFamily="34" charset="0"/>
                <a:cs typeface="Calibri" panose="020F0502020204030204" pitchFamily="34" charset="0"/>
              </a:rPr>
              <a:t>.</a:t>
            </a:r>
            <a:r>
              <a:rPr lang="bg-BG" sz="2100" b="1" dirty="0">
                <a:latin typeface="Calibri" panose="020F0502020204030204" pitchFamily="34" charset="0"/>
                <a:ea typeface="Calibri" panose="020F0502020204030204" pitchFamily="34" charset="0"/>
                <a:cs typeface="Calibri" panose="020F0502020204030204" pitchFamily="34" charset="0"/>
              </a:rPr>
              <a:t>64</a:t>
            </a:r>
            <a:r>
              <a:rPr lang="x-none" sz="2100" dirty="0">
                <a:latin typeface="Calibri" panose="020F0502020204030204" pitchFamily="34" charset="0"/>
                <a:ea typeface="Calibri" panose="020F0502020204030204" pitchFamily="34" charset="0"/>
                <a:cs typeface="Calibri" panose="020F0502020204030204" pitchFamily="34" charset="0"/>
              </a:rPr>
              <a:t> брой дела средно месечно. Този показател на 202</a:t>
            </a:r>
            <a:r>
              <a:rPr lang="bg-BG" sz="2100" dirty="0">
                <a:latin typeface="Calibri" panose="020F0502020204030204" pitchFamily="34" charset="0"/>
                <a:ea typeface="Calibri" panose="020F0502020204030204" pitchFamily="34" charset="0"/>
                <a:cs typeface="Calibri" panose="020F0502020204030204" pitchFamily="34" charset="0"/>
              </a:rPr>
              <a:t>3</a:t>
            </a:r>
            <a:r>
              <a:rPr lang="en-US" sz="2100" dirty="0">
                <a:latin typeface="Calibri" panose="020F0502020204030204" pitchFamily="34" charset="0"/>
                <a:ea typeface="Calibri" panose="020F0502020204030204" pitchFamily="34" charset="0"/>
                <a:cs typeface="Calibri" panose="020F0502020204030204" pitchFamily="34" charset="0"/>
              </a:rPr>
              <a:t> </a:t>
            </a:r>
            <a:r>
              <a:rPr lang="x-none" sz="2100" dirty="0">
                <a:latin typeface="Calibri" panose="020F0502020204030204" pitchFamily="34" charset="0"/>
                <a:ea typeface="Calibri" panose="020F0502020204030204" pitchFamily="34" charset="0"/>
                <a:cs typeface="Calibri" panose="020F0502020204030204" pitchFamily="34" charset="0"/>
              </a:rPr>
              <a:t>г. е бил </a:t>
            </a:r>
            <a:r>
              <a:rPr lang="x-none" sz="2100" b="1" dirty="0">
                <a:latin typeface="Calibri" panose="020F0502020204030204" pitchFamily="34" charset="0"/>
                <a:ea typeface="Calibri" panose="020F0502020204030204" pitchFamily="34" charset="0"/>
                <a:cs typeface="Calibri" panose="020F0502020204030204" pitchFamily="34" charset="0"/>
              </a:rPr>
              <a:t>3</a:t>
            </a:r>
            <a:r>
              <a:rPr lang="bg-BG" sz="2100" b="1" dirty="0">
                <a:latin typeface="Calibri" panose="020F0502020204030204" pitchFamily="34" charset="0"/>
                <a:ea typeface="Calibri" panose="020F0502020204030204" pitchFamily="34" charset="0"/>
                <a:cs typeface="Calibri" panose="020F0502020204030204" pitchFamily="34" charset="0"/>
              </a:rPr>
              <a:t>4</a:t>
            </a:r>
            <a:r>
              <a:rPr lang="x-none" sz="2100" b="1" dirty="0">
                <a:latin typeface="Calibri" panose="020F0502020204030204" pitchFamily="34" charset="0"/>
                <a:ea typeface="Calibri" panose="020F0502020204030204" pitchFamily="34" charset="0"/>
                <a:cs typeface="Calibri" panose="020F0502020204030204" pitchFamily="34" charset="0"/>
              </a:rPr>
              <a:t>.</a:t>
            </a:r>
            <a:r>
              <a:rPr lang="bg-BG" sz="2100" b="1" dirty="0">
                <a:latin typeface="Calibri" panose="020F0502020204030204" pitchFamily="34" charset="0"/>
                <a:ea typeface="Calibri" panose="020F0502020204030204" pitchFamily="34" charset="0"/>
                <a:cs typeface="Calibri" panose="020F0502020204030204" pitchFamily="34" charset="0"/>
              </a:rPr>
              <a:t>13</a:t>
            </a:r>
            <a:r>
              <a:rPr lang="x-none" sz="2100" dirty="0">
                <a:latin typeface="Calibri" panose="020F0502020204030204" pitchFamily="34" charset="0"/>
                <a:ea typeface="Calibri" panose="020F0502020204030204" pitchFamily="34" charset="0"/>
                <a:cs typeface="Calibri" panose="020F0502020204030204" pitchFamily="34" charset="0"/>
              </a:rPr>
              <a:t> брой дела. </a:t>
            </a:r>
            <a:r>
              <a:rPr lang="bg-BG" sz="2100" dirty="0">
                <a:latin typeface="Calibri" panose="020F0502020204030204" pitchFamily="34" charset="0"/>
                <a:ea typeface="Calibri" panose="020F0502020204030204" pitchFamily="34" charset="0"/>
                <a:cs typeface="Calibri" panose="020F0502020204030204" pitchFamily="34" charset="0"/>
              </a:rPr>
              <a:t>Този показател на 2022</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е бил </a:t>
            </a:r>
            <a:r>
              <a:rPr lang="bg-BG" sz="2100" b="1" dirty="0">
                <a:latin typeface="Calibri" panose="020F0502020204030204" pitchFamily="34" charset="0"/>
                <a:ea typeface="Calibri" panose="020F0502020204030204" pitchFamily="34" charset="0"/>
                <a:cs typeface="Calibri" panose="020F0502020204030204" pitchFamily="34" charset="0"/>
              </a:rPr>
              <a:t>33.32</a:t>
            </a:r>
            <a:r>
              <a:rPr lang="bg-BG" sz="2100" dirty="0">
                <a:latin typeface="Calibri" panose="020F0502020204030204" pitchFamily="34" charset="0"/>
                <a:ea typeface="Calibri" panose="020F0502020204030204" pitchFamily="34" charset="0"/>
                <a:cs typeface="Calibri" panose="020F0502020204030204" pitchFamily="34" charset="0"/>
              </a:rPr>
              <a:t> брой дела.</a:t>
            </a:r>
          </a:p>
        </p:txBody>
      </p:sp>
      <p:graphicFrame>
        <p:nvGraphicFramePr>
          <p:cNvPr id="5" name="Table 4"/>
          <p:cNvGraphicFramePr>
            <a:graphicFrameLocks noGrp="1"/>
          </p:cNvGraphicFramePr>
          <p:nvPr>
            <p:extLst>
              <p:ext uri="{D42A27DB-BD31-4B8C-83A1-F6EECF244321}">
                <p14:modId xmlns:p14="http://schemas.microsoft.com/office/powerpoint/2010/main" val="2537520612"/>
              </p:ext>
            </p:extLst>
          </p:nvPr>
        </p:nvGraphicFramePr>
        <p:xfrm>
          <a:off x="251521" y="4101905"/>
          <a:ext cx="8640959" cy="2207415"/>
        </p:xfrm>
        <a:graphic>
          <a:graphicData uri="http://schemas.openxmlformats.org/drawingml/2006/table">
            <a:tbl>
              <a:tblPr firstRow="1" firstCol="1" lastRow="1" lastCol="1" bandRow="1" bandCol="1">
                <a:solidFill>
                  <a:schemeClr val="accent2">
                    <a:lumMod val="40000"/>
                    <a:lumOff val="60000"/>
                  </a:schemeClr>
                </a:solidFill>
                <a:tableStyleId>{21E4AEA4-8DFA-4A89-87EB-49C32662AFE0}</a:tableStyleId>
              </a:tblPr>
              <a:tblGrid>
                <a:gridCol w="1828853">
                  <a:extLst>
                    <a:ext uri="{9D8B030D-6E8A-4147-A177-3AD203B41FA5}">
                      <a16:colId xmlns:a16="http://schemas.microsoft.com/office/drawing/2014/main" xmlns="" val="20000"/>
                    </a:ext>
                  </a:extLst>
                </a:gridCol>
                <a:gridCol w="2229051">
                  <a:extLst>
                    <a:ext uri="{9D8B030D-6E8A-4147-A177-3AD203B41FA5}">
                      <a16:colId xmlns:a16="http://schemas.microsoft.com/office/drawing/2014/main" xmlns="" val="20001"/>
                    </a:ext>
                  </a:extLst>
                </a:gridCol>
                <a:gridCol w="2477209">
                  <a:extLst>
                    <a:ext uri="{9D8B030D-6E8A-4147-A177-3AD203B41FA5}">
                      <a16:colId xmlns:a16="http://schemas.microsoft.com/office/drawing/2014/main" xmlns="" val="20002"/>
                    </a:ext>
                  </a:extLst>
                </a:gridCol>
                <a:gridCol w="2105846">
                  <a:extLst>
                    <a:ext uri="{9D8B030D-6E8A-4147-A177-3AD203B41FA5}">
                      <a16:colId xmlns:a16="http://schemas.microsoft.com/office/drawing/2014/main" xmlns="" val="20003"/>
                    </a:ext>
                  </a:extLst>
                </a:gridCol>
              </a:tblGrid>
              <a:tr h="441483">
                <a:tc>
                  <a:txBody>
                    <a:bodyPr/>
                    <a:lstStyle/>
                    <a:p>
                      <a:pPr marR="180340" indent="457200" algn="just">
                        <a:lnSpc>
                          <a:spcPct val="115000"/>
                        </a:lnSpc>
                        <a:spcAft>
                          <a:spcPts val="0"/>
                        </a:spcAft>
                      </a:pPr>
                      <a:r>
                        <a:rPr lang="x-none" sz="2000">
                          <a:effectLst/>
                          <a:latin typeface="Calibri" panose="020F0502020204030204" pitchFamily="34" charset="0"/>
                          <a:ea typeface="Calibri" panose="020F0502020204030204" pitchFamily="34" charset="0"/>
                          <a:cs typeface="Calibri" panose="020F0502020204030204" pitchFamily="34" charset="0"/>
                        </a:rPr>
                        <a:t>година</a:t>
                      </a:r>
                      <a:endParaRPr lang="bg-BG" sz="20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R="180340" algn="just">
                        <a:lnSpc>
                          <a:spcPct val="115000"/>
                        </a:lnSpc>
                        <a:spcAft>
                          <a:spcPts val="0"/>
                        </a:spcAft>
                      </a:pPr>
                      <a:r>
                        <a:rPr lang="bg-BG" sz="2000">
                          <a:effectLst/>
                          <a:latin typeface="Calibri" panose="020F0502020204030204" pitchFamily="34" charset="0"/>
                          <a:ea typeface="Calibri" panose="020F0502020204030204" pitchFamily="34" charset="0"/>
                          <a:cs typeface="Calibri" panose="020F0502020204030204" pitchFamily="34" charset="0"/>
                        </a:rPr>
                        <a:t>постъпили дела</a:t>
                      </a:r>
                    </a:p>
                  </a:txBody>
                  <a:tcPr marL="68580" marR="68580" marT="0" marB="0"/>
                </a:tc>
                <a:tc>
                  <a:txBody>
                    <a:bodyPr/>
                    <a:lstStyle/>
                    <a:p>
                      <a:pPr marR="180340" algn="just">
                        <a:lnSpc>
                          <a:spcPct val="115000"/>
                        </a:lnSpc>
                        <a:spcAft>
                          <a:spcPts val="0"/>
                        </a:spcAft>
                      </a:pPr>
                      <a:r>
                        <a:rPr lang="bg-BG" sz="2000">
                          <a:effectLst/>
                          <a:latin typeface="Calibri" panose="020F0502020204030204" pitchFamily="34" charset="0"/>
                          <a:ea typeface="Calibri" panose="020F0502020204030204" pitchFamily="34" charset="0"/>
                          <a:cs typeface="Calibri" panose="020F0502020204030204" pitchFamily="34" charset="0"/>
                        </a:rPr>
                        <a:t>р</a:t>
                      </a:r>
                      <a:r>
                        <a:rPr lang="x-none" sz="2000">
                          <a:effectLst/>
                          <a:latin typeface="Calibri" panose="020F0502020204030204" pitchFamily="34" charset="0"/>
                          <a:ea typeface="Calibri" panose="020F0502020204030204" pitchFamily="34" charset="0"/>
                          <a:cs typeface="Calibri" panose="020F0502020204030204" pitchFamily="34" charset="0"/>
                        </a:rPr>
                        <a:t>азглеждан</a:t>
                      </a:r>
                      <a:r>
                        <a:rPr lang="bg-BG" sz="2000">
                          <a:effectLst/>
                          <a:latin typeface="Calibri" panose="020F0502020204030204" pitchFamily="34" charset="0"/>
                          <a:ea typeface="Calibri" panose="020F0502020204030204" pitchFamily="34" charset="0"/>
                          <a:cs typeface="Calibri" panose="020F0502020204030204" pitchFamily="34" charset="0"/>
                        </a:rPr>
                        <a:t>и дела</a:t>
                      </a:r>
                    </a:p>
                  </a:txBody>
                  <a:tcPr marL="68580" marR="68580" marT="0" marB="0"/>
                </a:tc>
                <a:tc>
                  <a:txBody>
                    <a:bodyPr/>
                    <a:lstStyle/>
                    <a:p>
                      <a:pPr marR="180340" algn="just">
                        <a:lnSpc>
                          <a:spcPct val="115000"/>
                        </a:lnSpc>
                        <a:spcAft>
                          <a:spcPts val="0"/>
                        </a:spcAft>
                      </a:pPr>
                      <a:r>
                        <a:rPr lang="x-none" sz="2000">
                          <a:effectLst/>
                          <a:latin typeface="Calibri" panose="020F0502020204030204" pitchFamily="34" charset="0"/>
                          <a:ea typeface="Calibri" panose="020F0502020204030204" pitchFamily="34" charset="0"/>
                          <a:cs typeface="Calibri" panose="020F0502020204030204" pitchFamily="34" charset="0"/>
                        </a:rPr>
                        <a:t>свършени дела</a:t>
                      </a:r>
                      <a:endParaRPr lang="bg-BG" sz="20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xmlns="" val="10000"/>
                  </a:ext>
                </a:extLst>
              </a:tr>
              <a:tr h="441483">
                <a:tc>
                  <a:txBody>
                    <a:bodyPr/>
                    <a:lstStyle/>
                    <a:p>
                      <a:pPr marR="180340" indent="457200" algn="just">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2022</a:t>
                      </a:r>
                    </a:p>
                  </a:txBody>
                  <a:tcPr marL="68580" marR="68580" marT="0" marB="0"/>
                </a:tc>
                <a:tc>
                  <a:txBody>
                    <a:bodyPr/>
                    <a:lstStyle/>
                    <a:p>
                      <a:pPr marR="180340" indent="457200" algn="just">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33.32</a:t>
                      </a:r>
                    </a:p>
                  </a:txBody>
                  <a:tcPr marL="68580" marR="68580" marT="0" marB="0">
                    <a:solidFill>
                      <a:schemeClr val="accent2">
                        <a:lumMod val="20000"/>
                        <a:lumOff val="80000"/>
                      </a:schemeClr>
                    </a:solidFill>
                  </a:tcPr>
                </a:tc>
                <a:tc>
                  <a:txBody>
                    <a:bodyPr/>
                    <a:lstStyle/>
                    <a:p>
                      <a:pPr marR="180340" indent="457200" algn="just">
                        <a:lnSpc>
                          <a:spcPct val="115000"/>
                        </a:lnSpc>
                        <a:spcAft>
                          <a:spcPts val="0"/>
                        </a:spcAft>
                      </a:pPr>
                      <a:r>
                        <a:rPr lang="bg-BG" sz="2000">
                          <a:effectLst/>
                          <a:latin typeface="Calibri" panose="020F0502020204030204" pitchFamily="34" charset="0"/>
                          <a:ea typeface="Calibri" panose="020F0502020204030204" pitchFamily="34" charset="0"/>
                          <a:cs typeface="Calibri" panose="020F0502020204030204" pitchFamily="34" charset="0"/>
                        </a:rPr>
                        <a:t>39.04</a:t>
                      </a:r>
                    </a:p>
                  </a:txBody>
                  <a:tcPr marL="68580" marR="68580" marT="0" marB="0">
                    <a:solidFill>
                      <a:schemeClr val="accent2">
                        <a:lumMod val="20000"/>
                        <a:lumOff val="80000"/>
                      </a:schemeClr>
                    </a:solidFill>
                  </a:tcPr>
                </a:tc>
                <a:tc>
                  <a:txBody>
                    <a:bodyPr/>
                    <a:lstStyle/>
                    <a:p>
                      <a:pPr marR="180340" indent="457200" algn="just">
                        <a:lnSpc>
                          <a:spcPct val="115000"/>
                        </a:lnSpc>
                        <a:spcAft>
                          <a:spcPts val="0"/>
                        </a:spcAft>
                      </a:pPr>
                      <a:r>
                        <a:rPr lang="bg-BG" sz="2000" b="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36.22</a:t>
                      </a:r>
                    </a:p>
                  </a:txBody>
                  <a:tcPr marL="68580" marR="68580" marT="0" marB="0">
                    <a:solidFill>
                      <a:schemeClr val="accent2">
                        <a:lumMod val="20000"/>
                        <a:lumOff val="80000"/>
                      </a:schemeClr>
                    </a:solidFill>
                  </a:tcPr>
                </a:tc>
                <a:extLst>
                  <a:ext uri="{0D108BD9-81ED-4DB2-BD59-A6C34878D82A}">
                    <a16:rowId xmlns:a16="http://schemas.microsoft.com/office/drawing/2014/main" xmlns="" val="10001"/>
                  </a:ext>
                </a:extLst>
              </a:tr>
              <a:tr h="441483">
                <a:tc>
                  <a:txBody>
                    <a:bodyPr/>
                    <a:lstStyle/>
                    <a:p>
                      <a:pPr marR="180340" indent="457200" algn="just">
                        <a:lnSpc>
                          <a:spcPct val="115000"/>
                        </a:lnSpc>
                        <a:spcAft>
                          <a:spcPts val="0"/>
                        </a:spcAft>
                      </a:pPr>
                      <a:r>
                        <a:rPr lang="bg-BG" sz="2000">
                          <a:effectLst/>
                          <a:latin typeface="Calibri" panose="020F0502020204030204" pitchFamily="34" charset="0"/>
                          <a:ea typeface="Calibri" panose="020F0502020204030204" pitchFamily="34" charset="0"/>
                          <a:cs typeface="Calibri" panose="020F0502020204030204" pitchFamily="34" charset="0"/>
                        </a:rPr>
                        <a:t>2023</a:t>
                      </a:r>
                    </a:p>
                  </a:txBody>
                  <a:tcPr marL="68580" marR="68580" marT="0" marB="0"/>
                </a:tc>
                <a:tc>
                  <a:txBody>
                    <a:bodyPr/>
                    <a:lstStyle/>
                    <a:p>
                      <a:pPr marR="180340" indent="457200" algn="just">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34.13</a:t>
                      </a:r>
                    </a:p>
                  </a:txBody>
                  <a:tcPr marL="68580" marR="68580" marT="0" marB="0">
                    <a:solidFill>
                      <a:schemeClr val="accent2">
                        <a:lumMod val="20000"/>
                        <a:lumOff val="80000"/>
                      </a:schemeClr>
                    </a:solidFill>
                  </a:tcPr>
                </a:tc>
                <a:tc>
                  <a:txBody>
                    <a:bodyPr/>
                    <a:lstStyle/>
                    <a:p>
                      <a:pPr marR="180340" indent="457200" algn="just">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39.11</a:t>
                      </a:r>
                    </a:p>
                  </a:txBody>
                  <a:tcPr marL="68580" marR="68580" marT="0" marB="0">
                    <a:solidFill>
                      <a:schemeClr val="accent2">
                        <a:lumMod val="20000"/>
                        <a:lumOff val="80000"/>
                      </a:schemeClr>
                    </a:solidFill>
                  </a:tcPr>
                </a:tc>
                <a:tc>
                  <a:txBody>
                    <a:bodyPr/>
                    <a:lstStyle/>
                    <a:p>
                      <a:pPr marR="180340" indent="457200" algn="just">
                        <a:lnSpc>
                          <a:spcPct val="115000"/>
                        </a:lnSpc>
                        <a:spcAft>
                          <a:spcPts val="0"/>
                        </a:spcAft>
                      </a:pPr>
                      <a:r>
                        <a:rPr lang="bg-BG" sz="2000" b="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36.22</a:t>
                      </a:r>
                    </a:p>
                  </a:txBody>
                  <a:tcPr marL="68580" marR="68580" marT="0" marB="0">
                    <a:solidFill>
                      <a:schemeClr val="accent2">
                        <a:lumMod val="20000"/>
                        <a:lumOff val="80000"/>
                      </a:schemeClr>
                    </a:solidFill>
                  </a:tcPr>
                </a:tc>
                <a:extLst>
                  <a:ext uri="{0D108BD9-81ED-4DB2-BD59-A6C34878D82A}">
                    <a16:rowId xmlns:a16="http://schemas.microsoft.com/office/drawing/2014/main" xmlns="" val="10002"/>
                  </a:ext>
                </a:extLst>
              </a:tr>
              <a:tr h="441483">
                <a:tc>
                  <a:txBody>
                    <a:bodyPr/>
                    <a:lstStyle/>
                    <a:p>
                      <a:pPr marR="180340" indent="457200" algn="just">
                        <a:lnSpc>
                          <a:spcPct val="115000"/>
                        </a:lnSpc>
                        <a:spcAft>
                          <a:spcPts val="0"/>
                        </a:spcAft>
                      </a:pPr>
                      <a:r>
                        <a:rPr lang="bg-BG" sz="2000">
                          <a:effectLst/>
                          <a:latin typeface="Calibri" panose="020F0502020204030204" pitchFamily="34" charset="0"/>
                          <a:ea typeface="Calibri" panose="020F0502020204030204" pitchFamily="34" charset="0"/>
                          <a:cs typeface="Calibri" panose="020F0502020204030204" pitchFamily="34" charset="0"/>
                        </a:rPr>
                        <a:t>2024</a:t>
                      </a:r>
                    </a:p>
                  </a:txBody>
                  <a:tcPr marL="68580" marR="68580" marT="0" marB="0"/>
                </a:tc>
                <a:tc>
                  <a:txBody>
                    <a:bodyPr/>
                    <a:lstStyle/>
                    <a:p>
                      <a:pPr marR="180340" indent="457200" algn="just">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36.64</a:t>
                      </a:r>
                    </a:p>
                  </a:txBody>
                  <a:tcPr marL="68580" marR="68580" marT="0" marB="0">
                    <a:solidFill>
                      <a:schemeClr val="accent2">
                        <a:lumMod val="20000"/>
                        <a:lumOff val="80000"/>
                      </a:schemeClr>
                    </a:solidFill>
                  </a:tcPr>
                </a:tc>
                <a:tc>
                  <a:txBody>
                    <a:bodyPr/>
                    <a:lstStyle/>
                    <a:p>
                      <a:pPr marR="180340" indent="457200" algn="just">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45.26</a:t>
                      </a:r>
                    </a:p>
                  </a:txBody>
                  <a:tcPr marL="68580" marR="68580" marT="0" marB="0">
                    <a:solidFill>
                      <a:schemeClr val="accent2">
                        <a:lumMod val="20000"/>
                        <a:lumOff val="80000"/>
                      </a:schemeClr>
                    </a:solidFill>
                  </a:tcPr>
                </a:tc>
                <a:tc>
                  <a:txBody>
                    <a:bodyPr/>
                    <a:lstStyle/>
                    <a:p>
                      <a:pPr marR="180340" indent="457200" algn="just">
                        <a:lnSpc>
                          <a:spcPct val="115000"/>
                        </a:lnSpc>
                        <a:spcAft>
                          <a:spcPts val="0"/>
                        </a:spcAft>
                      </a:pPr>
                      <a:r>
                        <a:rPr lang="bg-BG" sz="2000" b="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41.50</a:t>
                      </a:r>
                    </a:p>
                  </a:txBody>
                  <a:tcPr marL="68580" marR="68580" marT="0" marB="0">
                    <a:solidFill>
                      <a:schemeClr val="accent2">
                        <a:lumMod val="20000"/>
                        <a:lumOff val="80000"/>
                      </a:schemeClr>
                    </a:solidFill>
                  </a:tcPr>
                </a:tc>
                <a:extLst>
                  <a:ext uri="{0D108BD9-81ED-4DB2-BD59-A6C34878D82A}">
                    <a16:rowId xmlns:a16="http://schemas.microsoft.com/office/drawing/2014/main" xmlns="" val="10003"/>
                  </a:ext>
                </a:extLst>
              </a:tr>
              <a:tr h="441483">
                <a:tc>
                  <a:txBody>
                    <a:bodyPr/>
                    <a:lstStyle/>
                    <a:p>
                      <a:pPr marR="180340" indent="457200" algn="just">
                        <a:lnSpc>
                          <a:spcPct val="115000"/>
                        </a:lnSpc>
                        <a:spcAft>
                          <a:spcPts val="0"/>
                        </a:spcAft>
                      </a:pPr>
                      <a:r>
                        <a:rPr lang="bg-BG" sz="2000">
                          <a:effectLst/>
                          <a:latin typeface="Calibri" panose="020F0502020204030204" pitchFamily="34" charset="0"/>
                          <a:ea typeface="Calibri" panose="020F0502020204030204" pitchFamily="34" charset="0"/>
                          <a:cs typeface="Calibri" panose="020F0502020204030204" pitchFamily="34" charset="0"/>
                        </a:rPr>
                        <a:t>2025</a:t>
                      </a:r>
                    </a:p>
                  </a:txBody>
                  <a:tcPr marL="68580" marR="68580" marT="0" marB="0"/>
                </a:tc>
                <a:tc>
                  <a:txBody>
                    <a:bodyPr/>
                    <a:lstStyle/>
                    <a:p>
                      <a:pPr marR="180340" indent="457200" algn="just">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45.22</a:t>
                      </a:r>
                    </a:p>
                  </a:txBody>
                  <a:tcPr marL="68580" marR="68580" marT="0" marB="0"/>
                </a:tc>
                <a:tc>
                  <a:txBody>
                    <a:bodyPr/>
                    <a:lstStyle/>
                    <a:p>
                      <a:pPr marR="180340" indent="457200" algn="just">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55.23</a:t>
                      </a:r>
                    </a:p>
                  </a:txBody>
                  <a:tcPr marL="68580" marR="68580" marT="0" marB="0"/>
                </a:tc>
                <a:tc>
                  <a:txBody>
                    <a:bodyPr/>
                    <a:lstStyle/>
                    <a:p>
                      <a:pPr marR="180340" indent="457200" algn="just">
                        <a:lnSpc>
                          <a:spcPct val="115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50.89</a:t>
                      </a:r>
                    </a:p>
                  </a:txBody>
                  <a:tcPr marL="68580" marR="68580" marT="0" marB="0"/>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3193229909"/>
      </p:ext>
    </p:extLst>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1268760"/>
            <a:ext cx="8640960" cy="3339376"/>
          </a:xfrm>
          <a:prstGeom prst="rect">
            <a:avLst/>
          </a:prstGeom>
        </p:spPr>
        <p:txBody>
          <a:bodyPr wrap="square">
            <a:spAutoFit/>
          </a:bodyPr>
          <a:lstStyle/>
          <a:p>
            <a:pPr algn="just"/>
            <a:r>
              <a:rPr lang="bg-BG" sz="2200" dirty="0">
                <a:latin typeface="Calibri" panose="020F0502020204030204" pitchFamily="34" charset="0"/>
                <a:ea typeface="Calibri" panose="020F0502020204030204" pitchFamily="34" charset="0"/>
                <a:cs typeface="Calibri" panose="020F0502020204030204" pitchFamily="34" charset="0"/>
              </a:rPr>
              <a:t>	</a:t>
            </a:r>
            <a:r>
              <a:rPr lang="x-none" sz="2100" dirty="0">
                <a:latin typeface="Calibri" panose="020F0502020204030204" pitchFamily="34" charset="0"/>
                <a:ea typeface="Calibri" panose="020F0502020204030204" pitchFamily="34" charset="0"/>
                <a:cs typeface="Calibri" panose="020F0502020204030204" pitchFamily="34" charset="0"/>
              </a:rPr>
              <a:t>За сравнение натовареността на районните съдилища в областните центрове през 202</a:t>
            </a:r>
            <a:r>
              <a:rPr lang="bg-BG" sz="2100" dirty="0">
                <a:latin typeface="Calibri" panose="020F0502020204030204" pitchFamily="34" charset="0"/>
                <a:ea typeface="Calibri" panose="020F0502020204030204" pitchFamily="34" charset="0"/>
                <a:cs typeface="Calibri" panose="020F0502020204030204" pitchFamily="34" charset="0"/>
              </a:rPr>
              <a:t>4</a:t>
            </a:r>
            <a:r>
              <a:rPr lang="en-US" sz="2100" dirty="0">
                <a:latin typeface="Calibri" panose="020F0502020204030204" pitchFamily="34" charset="0"/>
                <a:ea typeface="Calibri" panose="020F0502020204030204" pitchFamily="34" charset="0"/>
                <a:cs typeface="Calibri" panose="020F0502020204030204" pitchFamily="34" charset="0"/>
              </a:rPr>
              <a:t> </a:t>
            </a:r>
            <a:r>
              <a:rPr lang="x-none" sz="2100" dirty="0">
                <a:latin typeface="Calibri" panose="020F0502020204030204" pitchFamily="34" charset="0"/>
                <a:ea typeface="Calibri" panose="020F0502020204030204" pitchFamily="34" charset="0"/>
                <a:cs typeface="Calibri" panose="020F0502020204030204" pitchFamily="34" charset="0"/>
              </a:rPr>
              <a:t>г. по брой постъпили дела на 1 съдия средно месечно е бил </a:t>
            </a:r>
            <a:r>
              <a:rPr lang="x-none" sz="2100" b="1" dirty="0">
                <a:latin typeface="Calibri" panose="020F0502020204030204" pitchFamily="34" charset="0"/>
                <a:ea typeface="Calibri" panose="020F0502020204030204" pitchFamily="34" charset="0"/>
                <a:cs typeface="Calibri" panose="020F0502020204030204" pitchFamily="34" charset="0"/>
              </a:rPr>
              <a:t>3</a:t>
            </a:r>
            <a:r>
              <a:rPr lang="bg-BG" sz="2100" b="1" dirty="0">
                <a:latin typeface="Calibri" panose="020F0502020204030204" pitchFamily="34" charset="0"/>
                <a:ea typeface="Calibri" panose="020F0502020204030204" pitchFamily="34" charset="0"/>
                <a:cs typeface="Calibri" panose="020F0502020204030204" pitchFamily="34" charset="0"/>
              </a:rPr>
              <a:t>5</a:t>
            </a:r>
            <a:r>
              <a:rPr lang="x-none" sz="2100" b="1" dirty="0">
                <a:latin typeface="Calibri" panose="020F0502020204030204" pitchFamily="34" charset="0"/>
                <a:ea typeface="Calibri" panose="020F0502020204030204" pitchFamily="34" charset="0"/>
                <a:cs typeface="Calibri" panose="020F0502020204030204" pitchFamily="34" charset="0"/>
              </a:rPr>
              <a:t>.</a:t>
            </a:r>
            <a:r>
              <a:rPr lang="bg-BG" sz="2100" b="1" dirty="0">
                <a:latin typeface="Calibri" panose="020F0502020204030204" pitchFamily="34" charset="0"/>
                <a:ea typeface="Calibri" panose="020F0502020204030204" pitchFamily="34" charset="0"/>
                <a:cs typeface="Calibri" panose="020F0502020204030204" pitchFamily="34" charset="0"/>
              </a:rPr>
              <a:t>27</a:t>
            </a:r>
            <a:r>
              <a:rPr lang="bg-BG" sz="2100" dirty="0">
                <a:latin typeface="Calibri" panose="020F0502020204030204" pitchFamily="34" charset="0"/>
                <a:ea typeface="Calibri" panose="020F0502020204030204" pitchFamily="34" charset="0"/>
                <a:cs typeface="Calibri" panose="020F0502020204030204" pitchFamily="34" charset="0"/>
              </a:rPr>
              <a:t>, а за първото полугодия на 2025</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е </a:t>
            </a:r>
            <a:r>
              <a:rPr lang="bg-BG" sz="2100" b="1" dirty="0">
                <a:latin typeface="Calibri" panose="020F0502020204030204" pitchFamily="34" charset="0"/>
                <a:ea typeface="Calibri" panose="020F0502020204030204" pitchFamily="34" charset="0"/>
                <a:cs typeface="Calibri" panose="020F0502020204030204" pitchFamily="34" charset="0"/>
              </a:rPr>
              <a:t>35.89</a:t>
            </a:r>
            <a:r>
              <a:rPr lang="bg-BG" sz="2100" dirty="0">
                <a:latin typeface="Calibri" panose="020F0502020204030204" pitchFamily="34" charset="0"/>
                <a:ea typeface="Calibri" panose="020F0502020204030204" pitchFamily="34" charset="0"/>
                <a:cs typeface="Calibri" panose="020F0502020204030204" pitchFamily="34" charset="0"/>
              </a:rPr>
              <a:t>. </a:t>
            </a:r>
          </a:p>
          <a:p>
            <a:pPr algn="just"/>
            <a:r>
              <a:rPr lang="bg-BG" sz="2100" dirty="0">
                <a:latin typeface="Calibri" panose="020F0502020204030204" pitchFamily="34" charset="0"/>
                <a:ea typeface="Calibri" panose="020F0502020204030204" pitchFamily="34" charset="0"/>
                <a:cs typeface="Calibri" panose="020F0502020204030204" pitchFamily="34" charset="0"/>
              </a:rPr>
              <a:t>	От публикуваната в сайта на ВСС таблица за натовареността на магистратите в съдилищата за първото полугодия на 2025</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в областните центрове, Районен съд - Шумен е на 5-то място по натовареност по брой новообразувани дела за годината. </a:t>
            </a:r>
          </a:p>
          <a:p>
            <a:pPr algn="just"/>
            <a:r>
              <a:rPr lang="bg-BG" sz="2100" dirty="0">
                <a:latin typeface="Calibri" panose="020F0502020204030204" pitchFamily="34" charset="0"/>
                <a:ea typeface="Calibri" panose="020F0502020204030204" pitchFamily="34" charset="0"/>
                <a:cs typeface="Calibri" panose="020F0502020204030204" pitchFamily="34" charset="0"/>
              </a:rPr>
              <a:t>	От статистическите таблици публикувани в сайта на ВСС е видно, че през 2025</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натовареността на районните съдии в РС-Шумен е била най-голямата за последните 20 години. </a:t>
            </a:r>
          </a:p>
        </p:txBody>
      </p:sp>
    </p:spTree>
    <p:extLst>
      <p:ext uri="{BB962C8B-B14F-4D97-AF65-F5344CB8AC3E}">
        <p14:creationId xmlns:p14="http://schemas.microsoft.com/office/powerpoint/2010/main" val="780203100"/>
      </p:ext>
    </p:extLst>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5516" y="836712"/>
            <a:ext cx="8712968" cy="830997"/>
          </a:xfrm>
          <a:prstGeom prst="rect">
            <a:avLst/>
          </a:prstGeom>
        </p:spPr>
        <p:txBody>
          <a:bodyPr wrap="square">
            <a:spAutoFit/>
          </a:bodyPr>
          <a:lstStyle/>
          <a:p>
            <a:r>
              <a:rPr lang="bg-BG" sz="2400" b="1" dirty="0">
                <a:latin typeface="Calibri" panose="020F0502020204030204" pitchFamily="34" charset="0"/>
                <a:ea typeface="Calibri" panose="020F0502020204030204" pitchFamily="34" charset="0"/>
                <a:cs typeface="Calibri" panose="020F0502020204030204" pitchFamily="34" charset="0"/>
              </a:rPr>
              <a:t>Таблица на натовареността, средно на съдия, когато е  била най-висока от 2006</a:t>
            </a:r>
            <a:r>
              <a:rPr lang="en-US" sz="2400" b="1" dirty="0">
                <a:latin typeface="Calibri" panose="020F0502020204030204" pitchFamily="34" charset="0"/>
                <a:ea typeface="Calibri" panose="020F0502020204030204" pitchFamily="34" charset="0"/>
                <a:cs typeface="Calibri" panose="020F0502020204030204" pitchFamily="34" charset="0"/>
              </a:rPr>
              <a:t> </a:t>
            </a:r>
            <a:r>
              <a:rPr lang="bg-BG" sz="2400" b="1" dirty="0">
                <a:latin typeface="Calibri" panose="020F0502020204030204" pitchFamily="34" charset="0"/>
                <a:ea typeface="Calibri" panose="020F0502020204030204" pitchFamily="34" charset="0"/>
                <a:cs typeface="Calibri" panose="020F0502020204030204" pitchFamily="34" charset="0"/>
              </a:rPr>
              <a:t>г. до 2025</a:t>
            </a:r>
            <a:r>
              <a:rPr lang="en-US" sz="2400" b="1" dirty="0">
                <a:latin typeface="Calibri" panose="020F0502020204030204" pitchFamily="34" charset="0"/>
                <a:ea typeface="Calibri" panose="020F0502020204030204" pitchFamily="34" charset="0"/>
                <a:cs typeface="Calibri" panose="020F0502020204030204" pitchFamily="34" charset="0"/>
              </a:rPr>
              <a:t> </a:t>
            </a:r>
            <a:r>
              <a:rPr lang="bg-BG" sz="2400" b="1" dirty="0">
                <a:latin typeface="Calibri" panose="020F0502020204030204" pitchFamily="34" charset="0"/>
                <a:ea typeface="Calibri" panose="020F0502020204030204" pitchFamily="34" charset="0"/>
                <a:cs typeface="Calibri" panose="020F0502020204030204" pitchFamily="34" charset="0"/>
              </a:rPr>
              <a:t>г.</a:t>
            </a:r>
          </a:p>
        </p:txBody>
      </p:sp>
      <p:graphicFrame>
        <p:nvGraphicFramePr>
          <p:cNvPr id="3" name="Table 2"/>
          <p:cNvGraphicFramePr>
            <a:graphicFrameLocks noGrp="1"/>
          </p:cNvGraphicFramePr>
          <p:nvPr>
            <p:extLst>
              <p:ext uri="{D42A27DB-BD31-4B8C-83A1-F6EECF244321}">
                <p14:modId xmlns:p14="http://schemas.microsoft.com/office/powerpoint/2010/main" val="1827778196"/>
              </p:ext>
            </p:extLst>
          </p:nvPr>
        </p:nvGraphicFramePr>
        <p:xfrm>
          <a:off x="755576" y="1916832"/>
          <a:ext cx="7416824" cy="4407406"/>
        </p:xfrm>
        <a:graphic>
          <a:graphicData uri="http://schemas.openxmlformats.org/drawingml/2006/table">
            <a:tbl>
              <a:tblPr firstRow="1" firstCol="1" lastRow="1" lastCol="1" bandRow="1" bandCol="1">
                <a:tableStyleId>{21E4AEA4-8DFA-4A89-87EB-49C32662AFE0}</a:tableStyleId>
              </a:tblPr>
              <a:tblGrid>
                <a:gridCol w="2189729">
                  <a:extLst>
                    <a:ext uri="{9D8B030D-6E8A-4147-A177-3AD203B41FA5}">
                      <a16:colId xmlns:a16="http://schemas.microsoft.com/office/drawing/2014/main" xmlns="" val="20000"/>
                    </a:ext>
                  </a:extLst>
                </a:gridCol>
                <a:gridCol w="2530068">
                  <a:extLst>
                    <a:ext uri="{9D8B030D-6E8A-4147-A177-3AD203B41FA5}">
                      <a16:colId xmlns:a16="http://schemas.microsoft.com/office/drawing/2014/main" xmlns="" val="20001"/>
                    </a:ext>
                  </a:extLst>
                </a:gridCol>
                <a:gridCol w="2697027">
                  <a:extLst>
                    <a:ext uri="{9D8B030D-6E8A-4147-A177-3AD203B41FA5}">
                      <a16:colId xmlns:a16="http://schemas.microsoft.com/office/drawing/2014/main" xmlns="" val="20002"/>
                    </a:ext>
                  </a:extLst>
                </a:gridCol>
              </a:tblGrid>
              <a:tr h="384499">
                <a:tc>
                  <a:txBody>
                    <a:bodyPr/>
                    <a:lstStyle/>
                    <a:p>
                      <a:pPr marR="180340" indent="457200" algn="ctr">
                        <a:lnSpc>
                          <a:spcPct val="115000"/>
                        </a:lnSpc>
                        <a:spcAft>
                          <a:spcPts val="0"/>
                        </a:spcAft>
                      </a:pPr>
                      <a:r>
                        <a:rPr lang="x-none" sz="2400">
                          <a:effectLst/>
                          <a:latin typeface="Calibri" panose="020F0502020204030204" pitchFamily="34" charset="0"/>
                          <a:ea typeface="Calibri" panose="020F0502020204030204" pitchFamily="34" charset="0"/>
                          <a:cs typeface="Calibri" panose="020F0502020204030204" pitchFamily="34" charset="0"/>
                        </a:rPr>
                        <a:t>година</a:t>
                      </a:r>
                      <a:endParaRPr lang="bg-BG" sz="24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R="180340" algn="ctr">
                        <a:lnSpc>
                          <a:spcPct val="115000"/>
                        </a:lnSpc>
                        <a:spcAft>
                          <a:spcPts val="0"/>
                        </a:spcAft>
                      </a:pPr>
                      <a:r>
                        <a:rPr lang="bg-BG" sz="2400" dirty="0">
                          <a:effectLst/>
                          <a:latin typeface="Calibri" panose="020F0502020204030204" pitchFamily="34" charset="0"/>
                          <a:ea typeface="Calibri" panose="020F0502020204030204" pitchFamily="34" charset="0"/>
                          <a:cs typeface="Calibri" panose="020F0502020204030204" pitchFamily="34" charset="0"/>
                        </a:rPr>
                        <a:t>     постъпили дела</a:t>
                      </a:r>
                    </a:p>
                  </a:txBody>
                  <a:tcPr marL="68580" marR="68580" marT="0" marB="0"/>
                </a:tc>
                <a:tc>
                  <a:txBody>
                    <a:bodyPr/>
                    <a:lstStyle/>
                    <a:p>
                      <a:pPr marR="180340" algn="ctr">
                        <a:lnSpc>
                          <a:spcPct val="115000"/>
                        </a:lnSpc>
                        <a:spcAft>
                          <a:spcPts val="0"/>
                        </a:spcAft>
                      </a:pPr>
                      <a:r>
                        <a:rPr lang="bg-BG" sz="2400">
                          <a:effectLst/>
                          <a:latin typeface="Calibri" panose="020F0502020204030204" pitchFamily="34" charset="0"/>
                          <a:ea typeface="Calibri" panose="020F0502020204030204" pitchFamily="34" charset="0"/>
                          <a:cs typeface="Calibri" panose="020F0502020204030204" pitchFamily="34" charset="0"/>
                        </a:rPr>
                        <a:t>р</a:t>
                      </a:r>
                      <a:r>
                        <a:rPr lang="x-none" sz="2400">
                          <a:effectLst/>
                          <a:latin typeface="Calibri" panose="020F0502020204030204" pitchFamily="34" charset="0"/>
                          <a:ea typeface="Calibri" panose="020F0502020204030204" pitchFamily="34" charset="0"/>
                          <a:cs typeface="Calibri" panose="020F0502020204030204" pitchFamily="34" charset="0"/>
                        </a:rPr>
                        <a:t>азглеждан</a:t>
                      </a:r>
                      <a:r>
                        <a:rPr lang="bg-BG" sz="2400">
                          <a:effectLst/>
                          <a:latin typeface="Calibri" panose="020F0502020204030204" pitchFamily="34" charset="0"/>
                          <a:ea typeface="Calibri" panose="020F0502020204030204" pitchFamily="34" charset="0"/>
                          <a:cs typeface="Calibri" panose="020F0502020204030204" pitchFamily="34" charset="0"/>
                        </a:rPr>
                        <a:t>и дела</a:t>
                      </a:r>
                    </a:p>
                  </a:txBody>
                  <a:tcPr marL="68580" marR="68580" marT="0" marB="0"/>
                </a:tc>
                <a:extLst>
                  <a:ext uri="{0D108BD9-81ED-4DB2-BD59-A6C34878D82A}">
                    <a16:rowId xmlns:a16="http://schemas.microsoft.com/office/drawing/2014/main" xmlns="" val="10000"/>
                  </a:ext>
                </a:extLst>
              </a:tr>
              <a:tr h="385251">
                <a:tc>
                  <a:txBody>
                    <a:bodyPr/>
                    <a:lstStyle/>
                    <a:p>
                      <a:pPr marR="180340" indent="457200" algn="ctr">
                        <a:lnSpc>
                          <a:spcPct val="115000"/>
                        </a:lnSpc>
                        <a:spcAft>
                          <a:spcPts val="0"/>
                        </a:spcAft>
                      </a:pPr>
                      <a:r>
                        <a:rPr lang="bg-BG" sz="2400" dirty="0">
                          <a:effectLst/>
                          <a:latin typeface="Calibri" panose="020F0502020204030204" pitchFamily="34" charset="0"/>
                          <a:ea typeface="Calibri" panose="020F0502020204030204" pitchFamily="34" charset="0"/>
                          <a:cs typeface="Calibri" panose="020F0502020204030204" pitchFamily="34" charset="0"/>
                        </a:rPr>
                        <a:t>2006</a:t>
                      </a:r>
                    </a:p>
                  </a:txBody>
                  <a:tcPr marL="68580" marR="68580" marT="0" marB="0"/>
                </a:tc>
                <a:tc>
                  <a:txBody>
                    <a:bodyPr/>
                    <a:lstStyle/>
                    <a:p>
                      <a:pPr marR="180340" algn="ctr">
                        <a:lnSpc>
                          <a:spcPct val="115000"/>
                        </a:lnSpc>
                        <a:spcAft>
                          <a:spcPts val="0"/>
                        </a:spcAft>
                      </a:pPr>
                      <a:r>
                        <a:rPr lang="bg-BG" sz="2400" dirty="0">
                          <a:effectLst/>
                          <a:latin typeface="Calibri" panose="020F0502020204030204" pitchFamily="34" charset="0"/>
                          <a:ea typeface="Calibri" panose="020F0502020204030204" pitchFamily="34" charset="0"/>
                          <a:cs typeface="Calibri" panose="020F0502020204030204" pitchFamily="34" charset="0"/>
                        </a:rPr>
                        <a:t> </a:t>
                      </a:r>
                    </a:p>
                  </a:txBody>
                  <a:tcPr marL="68580" marR="68580" marT="0" marB="0">
                    <a:solidFill>
                      <a:schemeClr val="accent2">
                        <a:lumMod val="20000"/>
                        <a:lumOff val="80000"/>
                      </a:schemeClr>
                    </a:solidFill>
                  </a:tcPr>
                </a:tc>
                <a:tc>
                  <a:txBody>
                    <a:bodyPr/>
                    <a:lstStyle/>
                    <a:p>
                      <a:pPr marR="180340" algn="ctr">
                        <a:lnSpc>
                          <a:spcPct val="115000"/>
                        </a:lnSpc>
                        <a:spcAft>
                          <a:spcPts val="0"/>
                        </a:spcAft>
                      </a:pPr>
                      <a:r>
                        <a:rPr lang="bg-BG" sz="2400" b="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        41.06</a:t>
                      </a:r>
                    </a:p>
                  </a:txBody>
                  <a:tcPr marL="68580" marR="68580" marT="0" marB="0">
                    <a:solidFill>
                      <a:schemeClr val="accent2">
                        <a:lumMod val="20000"/>
                        <a:lumOff val="80000"/>
                      </a:schemeClr>
                    </a:solidFill>
                  </a:tcPr>
                </a:tc>
                <a:extLst>
                  <a:ext uri="{0D108BD9-81ED-4DB2-BD59-A6C34878D82A}">
                    <a16:rowId xmlns:a16="http://schemas.microsoft.com/office/drawing/2014/main" xmlns="" val="10001"/>
                  </a:ext>
                </a:extLst>
              </a:tr>
              <a:tr h="385251">
                <a:tc>
                  <a:txBody>
                    <a:bodyPr/>
                    <a:lstStyle/>
                    <a:p>
                      <a:pPr marR="180340" indent="457200" algn="ctr">
                        <a:lnSpc>
                          <a:spcPct val="115000"/>
                        </a:lnSpc>
                        <a:spcAft>
                          <a:spcPts val="0"/>
                        </a:spcAft>
                      </a:pPr>
                      <a:r>
                        <a:rPr lang="bg-BG" sz="2400" dirty="0">
                          <a:effectLst/>
                          <a:latin typeface="Calibri" panose="020F0502020204030204" pitchFamily="34" charset="0"/>
                          <a:ea typeface="Calibri" panose="020F0502020204030204" pitchFamily="34" charset="0"/>
                          <a:cs typeface="Calibri" panose="020F0502020204030204" pitchFamily="34" charset="0"/>
                        </a:rPr>
                        <a:t>2010</a:t>
                      </a:r>
                    </a:p>
                  </a:txBody>
                  <a:tcPr marL="68580" marR="68580" marT="0" marB="0"/>
                </a:tc>
                <a:tc>
                  <a:txBody>
                    <a:bodyPr/>
                    <a:lstStyle/>
                    <a:p>
                      <a:pPr marR="180340" algn="ctr">
                        <a:lnSpc>
                          <a:spcPct val="115000"/>
                        </a:lnSpc>
                        <a:spcAft>
                          <a:spcPts val="0"/>
                        </a:spcAft>
                      </a:pPr>
                      <a:r>
                        <a:rPr lang="bg-BG" sz="2400" dirty="0">
                          <a:effectLst/>
                          <a:latin typeface="Calibri" panose="020F0502020204030204" pitchFamily="34" charset="0"/>
                          <a:ea typeface="Calibri" panose="020F0502020204030204" pitchFamily="34" charset="0"/>
                          <a:cs typeface="Calibri" panose="020F0502020204030204" pitchFamily="34" charset="0"/>
                        </a:rPr>
                        <a:t> </a:t>
                      </a:r>
                    </a:p>
                  </a:txBody>
                  <a:tcPr marL="68580" marR="68580" marT="0" marB="0">
                    <a:solidFill>
                      <a:schemeClr val="accent2">
                        <a:lumMod val="20000"/>
                        <a:lumOff val="80000"/>
                      </a:schemeClr>
                    </a:solidFill>
                  </a:tcPr>
                </a:tc>
                <a:tc>
                  <a:txBody>
                    <a:bodyPr/>
                    <a:lstStyle/>
                    <a:p>
                      <a:pPr marR="180340" algn="ctr">
                        <a:lnSpc>
                          <a:spcPct val="115000"/>
                        </a:lnSpc>
                        <a:spcAft>
                          <a:spcPts val="0"/>
                        </a:spcAft>
                      </a:pPr>
                      <a:r>
                        <a:rPr lang="bg-BG" sz="2400" b="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        52.99</a:t>
                      </a:r>
                    </a:p>
                  </a:txBody>
                  <a:tcPr marL="68580" marR="68580" marT="0" marB="0">
                    <a:solidFill>
                      <a:schemeClr val="accent2">
                        <a:lumMod val="20000"/>
                        <a:lumOff val="80000"/>
                      </a:schemeClr>
                    </a:solidFill>
                  </a:tcPr>
                </a:tc>
                <a:extLst>
                  <a:ext uri="{0D108BD9-81ED-4DB2-BD59-A6C34878D82A}">
                    <a16:rowId xmlns:a16="http://schemas.microsoft.com/office/drawing/2014/main" xmlns="" val="10002"/>
                  </a:ext>
                </a:extLst>
              </a:tr>
              <a:tr h="385251">
                <a:tc>
                  <a:txBody>
                    <a:bodyPr/>
                    <a:lstStyle/>
                    <a:p>
                      <a:pPr marR="180340" indent="457200" algn="ctr">
                        <a:lnSpc>
                          <a:spcPct val="115000"/>
                        </a:lnSpc>
                        <a:spcAft>
                          <a:spcPts val="0"/>
                        </a:spcAft>
                      </a:pPr>
                      <a:r>
                        <a:rPr lang="bg-BG" sz="2400" dirty="0">
                          <a:effectLst/>
                          <a:latin typeface="Calibri" panose="020F0502020204030204" pitchFamily="34" charset="0"/>
                          <a:ea typeface="Calibri" panose="020F0502020204030204" pitchFamily="34" charset="0"/>
                          <a:cs typeface="Calibri" panose="020F0502020204030204" pitchFamily="34" charset="0"/>
                        </a:rPr>
                        <a:t>2011</a:t>
                      </a:r>
                    </a:p>
                  </a:txBody>
                  <a:tcPr marL="68580" marR="68580" marT="0" marB="0"/>
                </a:tc>
                <a:tc>
                  <a:txBody>
                    <a:bodyPr/>
                    <a:lstStyle/>
                    <a:p>
                      <a:pPr marR="180340" algn="ctr">
                        <a:lnSpc>
                          <a:spcPct val="115000"/>
                        </a:lnSpc>
                        <a:spcAft>
                          <a:spcPts val="0"/>
                        </a:spcAft>
                      </a:pPr>
                      <a:r>
                        <a:rPr lang="bg-BG" sz="2400" dirty="0">
                          <a:effectLst/>
                          <a:latin typeface="Calibri" panose="020F0502020204030204" pitchFamily="34" charset="0"/>
                          <a:ea typeface="Calibri" panose="020F0502020204030204" pitchFamily="34" charset="0"/>
                          <a:cs typeface="Calibri" panose="020F0502020204030204" pitchFamily="34" charset="0"/>
                        </a:rPr>
                        <a:t> </a:t>
                      </a:r>
                    </a:p>
                  </a:txBody>
                  <a:tcPr marL="68580" marR="68580" marT="0" marB="0">
                    <a:solidFill>
                      <a:schemeClr val="accent2">
                        <a:lumMod val="20000"/>
                        <a:lumOff val="80000"/>
                      </a:schemeClr>
                    </a:solidFill>
                  </a:tcPr>
                </a:tc>
                <a:tc>
                  <a:txBody>
                    <a:bodyPr/>
                    <a:lstStyle/>
                    <a:p>
                      <a:pPr marR="180340" algn="ctr">
                        <a:lnSpc>
                          <a:spcPct val="115000"/>
                        </a:lnSpc>
                        <a:spcAft>
                          <a:spcPts val="0"/>
                        </a:spcAft>
                      </a:pPr>
                      <a:r>
                        <a:rPr lang="bg-BG" sz="2400" b="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        47.36</a:t>
                      </a:r>
                    </a:p>
                  </a:txBody>
                  <a:tcPr marL="68580" marR="68580" marT="0" marB="0">
                    <a:solidFill>
                      <a:schemeClr val="accent2">
                        <a:lumMod val="20000"/>
                        <a:lumOff val="80000"/>
                      </a:schemeClr>
                    </a:solidFill>
                  </a:tcPr>
                </a:tc>
                <a:extLst>
                  <a:ext uri="{0D108BD9-81ED-4DB2-BD59-A6C34878D82A}">
                    <a16:rowId xmlns:a16="http://schemas.microsoft.com/office/drawing/2014/main" xmlns="" val="10003"/>
                  </a:ext>
                </a:extLst>
              </a:tr>
              <a:tr h="385251">
                <a:tc>
                  <a:txBody>
                    <a:bodyPr/>
                    <a:lstStyle/>
                    <a:p>
                      <a:pPr marR="180340" indent="457200" algn="ctr">
                        <a:lnSpc>
                          <a:spcPct val="115000"/>
                        </a:lnSpc>
                        <a:spcAft>
                          <a:spcPts val="0"/>
                        </a:spcAft>
                      </a:pPr>
                      <a:r>
                        <a:rPr lang="bg-BG" sz="2400">
                          <a:effectLst/>
                          <a:latin typeface="Calibri" panose="020F0502020204030204" pitchFamily="34" charset="0"/>
                          <a:ea typeface="Calibri" panose="020F0502020204030204" pitchFamily="34" charset="0"/>
                          <a:cs typeface="Calibri" panose="020F0502020204030204" pitchFamily="34" charset="0"/>
                        </a:rPr>
                        <a:t>2016</a:t>
                      </a:r>
                    </a:p>
                  </a:txBody>
                  <a:tcPr marL="68580" marR="68580" marT="0" marB="0"/>
                </a:tc>
                <a:tc>
                  <a:txBody>
                    <a:bodyPr/>
                    <a:lstStyle/>
                    <a:p>
                      <a:pPr marR="180340" algn="ctr">
                        <a:lnSpc>
                          <a:spcPct val="115000"/>
                        </a:lnSpc>
                        <a:spcAft>
                          <a:spcPts val="0"/>
                        </a:spcAft>
                      </a:pPr>
                      <a:r>
                        <a:rPr lang="bg-BG" sz="2400" dirty="0">
                          <a:effectLst/>
                          <a:latin typeface="Calibri" panose="020F0502020204030204" pitchFamily="34" charset="0"/>
                          <a:ea typeface="Calibri" panose="020F0502020204030204" pitchFamily="34" charset="0"/>
                          <a:cs typeface="Calibri" panose="020F0502020204030204" pitchFamily="34" charset="0"/>
                        </a:rPr>
                        <a:t>       33.93</a:t>
                      </a:r>
                    </a:p>
                  </a:txBody>
                  <a:tcPr marL="68580" marR="68580" marT="0" marB="0">
                    <a:solidFill>
                      <a:schemeClr val="accent2">
                        <a:lumMod val="20000"/>
                        <a:lumOff val="80000"/>
                      </a:schemeClr>
                    </a:solidFill>
                  </a:tcPr>
                </a:tc>
                <a:tc>
                  <a:txBody>
                    <a:bodyPr/>
                    <a:lstStyle/>
                    <a:p>
                      <a:pPr marR="180340" algn="ctr">
                        <a:lnSpc>
                          <a:spcPct val="115000"/>
                        </a:lnSpc>
                        <a:spcAft>
                          <a:spcPts val="0"/>
                        </a:spcAft>
                      </a:pPr>
                      <a:r>
                        <a:rPr lang="bg-BG" sz="2400" b="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        36.47</a:t>
                      </a:r>
                    </a:p>
                  </a:txBody>
                  <a:tcPr marL="68580" marR="68580" marT="0" marB="0">
                    <a:solidFill>
                      <a:schemeClr val="accent2">
                        <a:lumMod val="20000"/>
                        <a:lumOff val="80000"/>
                      </a:schemeClr>
                    </a:solidFill>
                  </a:tcPr>
                </a:tc>
                <a:extLst>
                  <a:ext uri="{0D108BD9-81ED-4DB2-BD59-A6C34878D82A}">
                    <a16:rowId xmlns:a16="http://schemas.microsoft.com/office/drawing/2014/main" xmlns="" val="10004"/>
                  </a:ext>
                </a:extLst>
              </a:tr>
              <a:tr h="385251">
                <a:tc>
                  <a:txBody>
                    <a:bodyPr/>
                    <a:lstStyle/>
                    <a:p>
                      <a:pPr marR="180340" indent="457200" algn="ctr">
                        <a:lnSpc>
                          <a:spcPct val="115000"/>
                        </a:lnSpc>
                        <a:spcAft>
                          <a:spcPts val="0"/>
                        </a:spcAft>
                      </a:pPr>
                      <a:r>
                        <a:rPr lang="bg-BG" sz="2400">
                          <a:effectLst/>
                          <a:latin typeface="Calibri" panose="020F0502020204030204" pitchFamily="34" charset="0"/>
                          <a:ea typeface="Calibri" panose="020F0502020204030204" pitchFamily="34" charset="0"/>
                          <a:cs typeface="Calibri" panose="020F0502020204030204" pitchFamily="34" charset="0"/>
                        </a:rPr>
                        <a:t>2018</a:t>
                      </a:r>
                    </a:p>
                  </a:txBody>
                  <a:tcPr marL="68580" marR="68580" marT="0" marB="0"/>
                </a:tc>
                <a:tc>
                  <a:txBody>
                    <a:bodyPr/>
                    <a:lstStyle/>
                    <a:p>
                      <a:pPr marR="180340" indent="457200" algn="ctr">
                        <a:lnSpc>
                          <a:spcPct val="115000"/>
                        </a:lnSpc>
                        <a:spcAft>
                          <a:spcPts val="0"/>
                        </a:spcAft>
                      </a:pPr>
                      <a:r>
                        <a:rPr lang="bg-BG" sz="2400" dirty="0">
                          <a:effectLst/>
                          <a:latin typeface="Calibri" panose="020F0502020204030204" pitchFamily="34" charset="0"/>
                          <a:ea typeface="Calibri" panose="020F0502020204030204" pitchFamily="34" charset="0"/>
                          <a:cs typeface="Calibri" panose="020F0502020204030204" pitchFamily="34" charset="0"/>
                        </a:rPr>
                        <a:t>38.05</a:t>
                      </a:r>
                    </a:p>
                  </a:txBody>
                  <a:tcPr marL="68580" marR="68580" marT="0" marB="0">
                    <a:solidFill>
                      <a:schemeClr val="accent2">
                        <a:lumMod val="20000"/>
                        <a:lumOff val="80000"/>
                      </a:schemeClr>
                    </a:solidFill>
                  </a:tcPr>
                </a:tc>
                <a:tc>
                  <a:txBody>
                    <a:bodyPr/>
                    <a:lstStyle/>
                    <a:p>
                      <a:pPr marR="180340" indent="457200" algn="ctr">
                        <a:lnSpc>
                          <a:spcPct val="115000"/>
                        </a:lnSpc>
                        <a:spcAft>
                          <a:spcPts val="0"/>
                        </a:spcAft>
                      </a:pPr>
                      <a:r>
                        <a:rPr lang="bg-BG" sz="2400" b="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40.50</a:t>
                      </a:r>
                    </a:p>
                  </a:txBody>
                  <a:tcPr marL="68580" marR="68580" marT="0" marB="0">
                    <a:solidFill>
                      <a:schemeClr val="accent2">
                        <a:lumMod val="20000"/>
                        <a:lumOff val="80000"/>
                      </a:schemeClr>
                    </a:solidFill>
                  </a:tcPr>
                </a:tc>
                <a:extLst>
                  <a:ext uri="{0D108BD9-81ED-4DB2-BD59-A6C34878D82A}">
                    <a16:rowId xmlns:a16="http://schemas.microsoft.com/office/drawing/2014/main" xmlns="" val="10005"/>
                  </a:ext>
                </a:extLst>
              </a:tr>
              <a:tr h="385251">
                <a:tc>
                  <a:txBody>
                    <a:bodyPr/>
                    <a:lstStyle/>
                    <a:p>
                      <a:pPr marR="180340" indent="457200" algn="ctr">
                        <a:lnSpc>
                          <a:spcPct val="115000"/>
                        </a:lnSpc>
                        <a:spcAft>
                          <a:spcPts val="0"/>
                        </a:spcAft>
                      </a:pPr>
                      <a:r>
                        <a:rPr lang="bg-BG" sz="2400">
                          <a:effectLst/>
                          <a:latin typeface="Calibri" panose="020F0502020204030204" pitchFamily="34" charset="0"/>
                          <a:ea typeface="Calibri" panose="020F0502020204030204" pitchFamily="34" charset="0"/>
                          <a:cs typeface="Calibri" panose="020F0502020204030204" pitchFamily="34" charset="0"/>
                        </a:rPr>
                        <a:t>2019</a:t>
                      </a:r>
                    </a:p>
                  </a:txBody>
                  <a:tcPr marL="68580" marR="68580" marT="0" marB="0"/>
                </a:tc>
                <a:tc>
                  <a:txBody>
                    <a:bodyPr/>
                    <a:lstStyle/>
                    <a:p>
                      <a:pPr marR="180340" indent="457200" algn="ctr">
                        <a:lnSpc>
                          <a:spcPct val="115000"/>
                        </a:lnSpc>
                        <a:spcAft>
                          <a:spcPts val="0"/>
                        </a:spcAft>
                      </a:pPr>
                      <a:r>
                        <a:rPr lang="bg-BG" sz="2400" dirty="0">
                          <a:effectLst/>
                          <a:latin typeface="Calibri" panose="020F0502020204030204" pitchFamily="34" charset="0"/>
                          <a:ea typeface="Calibri" panose="020F0502020204030204" pitchFamily="34" charset="0"/>
                          <a:cs typeface="Calibri" panose="020F0502020204030204" pitchFamily="34" charset="0"/>
                        </a:rPr>
                        <a:t>39.97</a:t>
                      </a:r>
                    </a:p>
                  </a:txBody>
                  <a:tcPr marL="68580" marR="68580" marT="0" marB="0">
                    <a:solidFill>
                      <a:schemeClr val="accent2">
                        <a:lumMod val="20000"/>
                        <a:lumOff val="80000"/>
                      </a:schemeClr>
                    </a:solidFill>
                  </a:tcPr>
                </a:tc>
                <a:tc>
                  <a:txBody>
                    <a:bodyPr/>
                    <a:lstStyle/>
                    <a:p>
                      <a:pPr marR="180340" indent="457200" algn="ctr">
                        <a:lnSpc>
                          <a:spcPct val="115000"/>
                        </a:lnSpc>
                        <a:spcAft>
                          <a:spcPts val="0"/>
                        </a:spcAft>
                      </a:pPr>
                      <a:r>
                        <a:rPr lang="bg-BG" sz="2400" b="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43.61</a:t>
                      </a:r>
                    </a:p>
                  </a:txBody>
                  <a:tcPr marL="68580" marR="68580" marT="0" marB="0">
                    <a:solidFill>
                      <a:schemeClr val="accent2">
                        <a:lumMod val="20000"/>
                        <a:lumOff val="80000"/>
                      </a:schemeClr>
                    </a:solidFill>
                  </a:tcPr>
                </a:tc>
                <a:extLst>
                  <a:ext uri="{0D108BD9-81ED-4DB2-BD59-A6C34878D82A}">
                    <a16:rowId xmlns:a16="http://schemas.microsoft.com/office/drawing/2014/main" xmlns="" val="10006"/>
                  </a:ext>
                </a:extLst>
              </a:tr>
              <a:tr h="385251">
                <a:tc>
                  <a:txBody>
                    <a:bodyPr/>
                    <a:lstStyle/>
                    <a:p>
                      <a:pPr marR="180340" indent="457200" algn="ctr">
                        <a:lnSpc>
                          <a:spcPct val="115000"/>
                        </a:lnSpc>
                        <a:spcAft>
                          <a:spcPts val="0"/>
                        </a:spcAft>
                      </a:pPr>
                      <a:r>
                        <a:rPr lang="bg-BG" sz="2400">
                          <a:effectLst/>
                          <a:latin typeface="Calibri" panose="020F0502020204030204" pitchFamily="34" charset="0"/>
                          <a:ea typeface="Calibri" panose="020F0502020204030204" pitchFamily="34" charset="0"/>
                          <a:cs typeface="Calibri" panose="020F0502020204030204" pitchFamily="34" charset="0"/>
                        </a:rPr>
                        <a:t>2024</a:t>
                      </a:r>
                    </a:p>
                  </a:txBody>
                  <a:tcPr marL="68580" marR="68580" marT="0" marB="0"/>
                </a:tc>
                <a:tc>
                  <a:txBody>
                    <a:bodyPr/>
                    <a:lstStyle/>
                    <a:p>
                      <a:pPr marR="180340" indent="457200" algn="ctr">
                        <a:lnSpc>
                          <a:spcPct val="115000"/>
                        </a:lnSpc>
                        <a:spcAft>
                          <a:spcPts val="0"/>
                        </a:spcAft>
                      </a:pPr>
                      <a:r>
                        <a:rPr lang="bg-BG" sz="2400" dirty="0">
                          <a:effectLst/>
                          <a:latin typeface="Calibri" panose="020F0502020204030204" pitchFamily="34" charset="0"/>
                          <a:ea typeface="Calibri" panose="020F0502020204030204" pitchFamily="34" charset="0"/>
                          <a:cs typeface="Calibri" panose="020F0502020204030204" pitchFamily="34" charset="0"/>
                        </a:rPr>
                        <a:t>36.64</a:t>
                      </a:r>
                    </a:p>
                  </a:txBody>
                  <a:tcPr marL="68580" marR="68580" marT="0" marB="0">
                    <a:solidFill>
                      <a:schemeClr val="accent2">
                        <a:lumMod val="20000"/>
                        <a:lumOff val="80000"/>
                      </a:schemeClr>
                    </a:solidFill>
                  </a:tcPr>
                </a:tc>
                <a:tc>
                  <a:txBody>
                    <a:bodyPr/>
                    <a:lstStyle/>
                    <a:p>
                      <a:pPr marR="180340" indent="457200" algn="ctr">
                        <a:lnSpc>
                          <a:spcPct val="115000"/>
                        </a:lnSpc>
                        <a:spcAft>
                          <a:spcPts val="0"/>
                        </a:spcAft>
                      </a:pPr>
                      <a:r>
                        <a:rPr lang="bg-BG" sz="2400" b="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45.26</a:t>
                      </a:r>
                    </a:p>
                  </a:txBody>
                  <a:tcPr marL="68580" marR="68580" marT="0" marB="0">
                    <a:solidFill>
                      <a:schemeClr val="accent2">
                        <a:lumMod val="20000"/>
                        <a:lumOff val="80000"/>
                      </a:schemeClr>
                    </a:solidFill>
                  </a:tcPr>
                </a:tc>
                <a:extLst>
                  <a:ext uri="{0D108BD9-81ED-4DB2-BD59-A6C34878D82A}">
                    <a16:rowId xmlns:a16="http://schemas.microsoft.com/office/drawing/2014/main" xmlns="" val="10007"/>
                  </a:ext>
                </a:extLst>
              </a:tr>
              <a:tr h="621790">
                <a:tc>
                  <a:txBody>
                    <a:bodyPr/>
                    <a:lstStyle/>
                    <a:p>
                      <a:pPr marR="180340" indent="457200" algn="ctr">
                        <a:lnSpc>
                          <a:spcPct val="115000"/>
                        </a:lnSpc>
                        <a:spcAft>
                          <a:spcPts val="0"/>
                        </a:spcAft>
                      </a:pPr>
                      <a:r>
                        <a:rPr lang="bg-BG" sz="2400">
                          <a:effectLst/>
                          <a:latin typeface="Calibri" panose="020F0502020204030204" pitchFamily="34" charset="0"/>
                          <a:ea typeface="Calibri" panose="020F0502020204030204" pitchFamily="34" charset="0"/>
                          <a:cs typeface="Calibri" panose="020F0502020204030204" pitchFamily="34" charset="0"/>
                        </a:rPr>
                        <a:t>2025</a:t>
                      </a:r>
                    </a:p>
                  </a:txBody>
                  <a:tcPr marL="68580" marR="68580" marT="0" marB="0"/>
                </a:tc>
                <a:tc>
                  <a:txBody>
                    <a:bodyPr/>
                    <a:lstStyle/>
                    <a:p>
                      <a:pPr marR="180340" indent="457200" algn="ctr">
                        <a:lnSpc>
                          <a:spcPct val="115000"/>
                        </a:lnSpc>
                        <a:spcAft>
                          <a:spcPts val="0"/>
                        </a:spcAft>
                      </a:pPr>
                      <a:r>
                        <a:rPr lang="bg-BG" sz="2400" b="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45.22</a:t>
                      </a:r>
                    </a:p>
                  </a:txBody>
                  <a:tcPr marL="68580" marR="68580" marT="0" marB="0"/>
                </a:tc>
                <a:tc>
                  <a:txBody>
                    <a:bodyPr/>
                    <a:lstStyle/>
                    <a:p>
                      <a:pPr marR="180340" indent="457200" algn="ctr">
                        <a:lnSpc>
                          <a:spcPct val="115000"/>
                        </a:lnSpc>
                        <a:spcAft>
                          <a:spcPts val="0"/>
                        </a:spcAft>
                      </a:pPr>
                      <a:r>
                        <a:rPr lang="bg-BG" sz="2400" b="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55.23</a:t>
                      </a:r>
                    </a:p>
                  </a:txBody>
                  <a:tcPr marL="68580" marR="68580" marT="0" marB="0"/>
                </a:tc>
                <a:extLst>
                  <a:ext uri="{0D108BD9-81ED-4DB2-BD59-A6C34878D82A}">
                    <a16:rowId xmlns:a16="http://schemas.microsoft.com/office/drawing/2014/main" xmlns="" val="10008"/>
                  </a:ext>
                </a:extLst>
              </a:tr>
            </a:tbl>
          </a:graphicData>
        </a:graphic>
      </p:graphicFrame>
    </p:spTree>
    <p:extLst>
      <p:ext uri="{BB962C8B-B14F-4D97-AF65-F5344CB8AC3E}">
        <p14:creationId xmlns:p14="http://schemas.microsoft.com/office/powerpoint/2010/main" val="97948241"/>
      </p:ext>
    </p:extLst>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8640960" cy="864096"/>
          </a:xfrm>
        </p:spPr>
        <p:txBody>
          <a:bodyPr>
            <a:normAutofit/>
          </a:bodyPr>
          <a:lstStyle/>
          <a:p>
            <a:pPr algn="ctr"/>
            <a:r>
              <a:rPr lang="bg-BG" sz="3600" b="1" dirty="0">
                <a:latin typeface="Calibri" panose="020F0502020204030204" pitchFamily="34" charset="0"/>
                <a:ea typeface="Calibri" panose="020F0502020204030204" pitchFamily="34" charset="0"/>
                <a:cs typeface="Calibri" panose="020F0502020204030204" pitchFamily="34" charset="0"/>
              </a:rPr>
              <a:t>АНАЛИЗ И ТЕНДЕНЦИИ</a:t>
            </a:r>
          </a:p>
        </p:txBody>
      </p:sp>
      <p:sp>
        <p:nvSpPr>
          <p:cNvPr id="3" name="Rectangle 2"/>
          <p:cNvSpPr/>
          <p:nvPr/>
        </p:nvSpPr>
        <p:spPr>
          <a:xfrm>
            <a:off x="251520" y="899892"/>
            <a:ext cx="8640960" cy="5909310"/>
          </a:xfrm>
          <a:prstGeom prst="rect">
            <a:avLst/>
          </a:prstGeom>
        </p:spPr>
        <p:txBody>
          <a:bodyPr wrap="square">
            <a:spAutoFit/>
          </a:bodyPr>
          <a:lstStyle/>
          <a:p>
            <a:pPr algn="just"/>
            <a:r>
              <a:rPr lang="bg-BG" sz="20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От публикуваните в сайта на ВСС обобщени официални статистически таблици за дейността на съдилищата за 2024</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и за първото полугодия на 2025</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няма съмнение, че РС Шумен е сред първите съдилища по натовареност по отношение на брой постъпили дела на 1 съдия средно месечно. </a:t>
            </a:r>
          </a:p>
          <a:p>
            <a:pPr algn="just"/>
            <a:r>
              <a:rPr lang="bg-BG" sz="2100" dirty="0">
                <a:latin typeface="Calibri" panose="020F0502020204030204" pitchFamily="34" charset="0"/>
                <a:ea typeface="Calibri" panose="020F0502020204030204" pitchFamily="34" charset="0"/>
                <a:cs typeface="Calibri" panose="020F0502020204030204" pitchFamily="34" charset="0"/>
              </a:rPr>
              <a:t>	Видно от данните за 2025</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тази тенденция не само се запазва, но и се увеличава. През </a:t>
            </a:r>
            <a:r>
              <a:rPr lang="bg-BG" sz="2100" b="1" dirty="0">
                <a:latin typeface="Calibri" panose="020F0502020204030204" pitchFamily="34" charset="0"/>
                <a:ea typeface="Calibri" panose="020F0502020204030204" pitchFamily="34" charset="0"/>
                <a:cs typeface="Calibri" panose="020F0502020204030204" pitchFamily="34" charset="0"/>
              </a:rPr>
              <a:t>2025</a:t>
            </a:r>
            <a:r>
              <a:rPr lang="en-US" sz="2100" b="1" dirty="0">
                <a:latin typeface="Calibri" panose="020F0502020204030204" pitchFamily="34" charset="0"/>
                <a:ea typeface="Calibri" panose="020F0502020204030204" pitchFamily="34" charset="0"/>
                <a:cs typeface="Calibri" panose="020F0502020204030204" pitchFamily="34" charset="0"/>
              </a:rPr>
              <a:t> </a:t>
            </a:r>
            <a:r>
              <a:rPr lang="bg-BG" sz="2100" b="1" dirty="0">
                <a:latin typeface="Calibri" panose="020F0502020204030204" pitchFamily="34" charset="0"/>
                <a:ea typeface="Calibri" panose="020F0502020204030204" pitchFamily="34" charset="0"/>
                <a:cs typeface="Calibri" panose="020F0502020204030204" pitchFamily="34" charset="0"/>
              </a:rPr>
              <a:t>г</a:t>
            </a:r>
            <a:r>
              <a:rPr lang="bg-BG" sz="2100" dirty="0">
                <a:latin typeface="Calibri" panose="020F0502020204030204" pitchFamily="34" charset="0"/>
                <a:ea typeface="Calibri" panose="020F0502020204030204" pitchFamily="34" charset="0"/>
                <a:cs typeface="Calibri" panose="020F0502020204030204" pitchFamily="34" charset="0"/>
              </a:rPr>
              <a:t>. в РС Шумен са постъпили </a:t>
            </a:r>
            <a:r>
              <a:rPr lang="bg-BG" sz="2100" b="1" dirty="0">
                <a:latin typeface="Calibri" panose="020F0502020204030204" pitchFamily="34" charset="0"/>
                <a:ea typeface="Calibri" panose="020F0502020204030204" pitchFamily="34" charset="0"/>
                <a:cs typeface="Calibri" panose="020F0502020204030204" pitchFamily="34" charset="0"/>
              </a:rPr>
              <a:t>7 055</a:t>
            </a:r>
            <a:r>
              <a:rPr lang="bg-BG" sz="2100" dirty="0">
                <a:latin typeface="Calibri" panose="020F0502020204030204" pitchFamily="34" charset="0"/>
                <a:ea typeface="Calibri" panose="020F0502020204030204" pitchFamily="34" charset="0"/>
                <a:cs typeface="Calibri" panose="020F0502020204030204" pitchFamily="34" charset="0"/>
              </a:rPr>
              <a:t> граждански и наказателни дела, което е със </a:t>
            </a:r>
            <a:r>
              <a:rPr lang="bg-BG" sz="2100" b="1" dirty="0">
                <a:latin typeface="Calibri" panose="020F0502020204030204" pitchFamily="34" charset="0"/>
                <a:ea typeface="Calibri" panose="020F0502020204030204" pitchFamily="34" charset="0"/>
                <a:cs typeface="Calibri" panose="020F0502020204030204" pitchFamily="34" charset="0"/>
              </a:rPr>
              <a:t>1 356</a:t>
            </a:r>
            <a:r>
              <a:rPr lang="bg-BG" sz="2100" dirty="0">
                <a:latin typeface="Calibri" panose="020F0502020204030204" pitchFamily="34" charset="0"/>
                <a:ea typeface="Calibri" panose="020F0502020204030204" pitchFamily="34" charset="0"/>
                <a:cs typeface="Calibri" panose="020F0502020204030204" pitchFamily="34" charset="0"/>
              </a:rPr>
              <a:t> бр. повече от предходната година. От тях </a:t>
            </a:r>
            <a:r>
              <a:rPr lang="bg-BG" sz="2100" b="1" dirty="0">
                <a:latin typeface="Calibri" panose="020F0502020204030204" pitchFamily="34" charset="0"/>
                <a:ea typeface="Calibri" panose="020F0502020204030204" pitchFamily="34" charset="0"/>
                <a:cs typeface="Calibri" panose="020F0502020204030204" pitchFamily="34" charset="0"/>
              </a:rPr>
              <a:t>2 775</a:t>
            </a:r>
            <a:r>
              <a:rPr lang="bg-BG" sz="2100" dirty="0">
                <a:latin typeface="Calibri" panose="020F0502020204030204" pitchFamily="34" charset="0"/>
                <a:ea typeface="Calibri" panose="020F0502020204030204" pitchFamily="34" charset="0"/>
                <a:cs typeface="Calibri" panose="020F0502020204030204" pitchFamily="34" charset="0"/>
              </a:rPr>
              <a:t> бр. са наказателни/ с 442 бр. повече от предходната година/ и </a:t>
            </a:r>
            <a:r>
              <a:rPr lang="bg-BG" sz="2100" b="1" dirty="0">
                <a:latin typeface="Calibri" panose="020F0502020204030204" pitchFamily="34" charset="0"/>
                <a:ea typeface="Calibri" panose="020F0502020204030204" pitchFamily="34" charset="0"/>
                <a:cs typeface="Calibri" panose="020F0502020204030204" pitchFamily="34" charset="0"/>
              </a:rPr>
              <a:t>4 280 </a:t>
            </a:r>
            <a:r>
              <a:rPr lang="bg-BG" sz="2100" dirty="0">
                <a:latin typeface="Calibri" panose="020F0502020204030204" pitchFamily="34" charset="0"/>
                <a:ea typeface="Calibri" panose="020F0502020204030204" pitchFamily="34" charset="0"/>
                <a:cs typeface="Calibri" panose="020F0502020204030204" pitchFamily="34" charset="0"/>
              </a:rPr>
              <a:t>бр. са граждански дела /с 914 бр. повече от 2024</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От посочените статистически данни се установява, че броя на делата се е увеличил с </a:t>
            </a:r>
            <a:r>
              <a:rPr lang="bg-BG" sz="2100" b="1" dirty="0">
                <a:latin typeface="Calibri" panose="020F0502020204030204" pitchFamily="34" charset="0"/>
                <a:ea typeface="Calibri" panose="020F0502020204030204" pitchFamily="34" charset="0"/>
                <a:cs typeface="Calibri" panose="020F0502020204030204" pitchFamily="34" charset="0"/>
              </a:rPr>
              <a:t>1 356</a:t>
            </a:r>
            <a:r>
              <a:rPr lang="bg-BG" sz="2100" dirty="0">
                <a:latin typeface="Calibri" panose="020F0502020204030204" pitchFamily="34" charset="0"/>
                <a:ea typeface="Calibri" panose="020F0502020204030204" pitchFamily="34" charset="0"/>
                <a:cs typeface="Calibri" panose="020F0502020204030204" pitchFamily="34" charset="0"/>
              </a:rPr>
              <a:t> бр. от миналата година. </a:t>
            </a:r>
          </a:p>
          <a:p>
            <a:pPr algn="just"/>
            <a:r>
              <a:rPr lang="bg-BG" sz="2100" dirty="0">
                <a:latin typeface="Calibri" panose="020F0502020204030204" pitchFamily="34" charset="0"/>
                <a:ea typeface="Calibri" panose="020F0502020204030204" pitchFamily="34" charset="0"/>
                <a:cs typeface="Calibri" panose="020F0502020204030204" pitchFamily="34" charset="0"/>
              </a:rPr>
              <a:t>	Постъпилите </a:t>
            </a:r>
            <a:r>
              <a:rPr lang="bg-BG" sz="2100" b="1" dirty="0">
                <a:latin typeface="Calibri" panose="020F0502020204030204" pitchFamily="34" charset="0"/>
                <a:ea typeface="Calibri" panose="020F0502020204030204" pitchFamily="34" charset="0"/>
                <a:cs typeface="Calibri" panose="020F0502020204030204" pitchFamily="34" charset="0"/>
              </a:rPr>
              <a:t>наказателните</a:t>
            </a:r>
            <a:r>
              <a:rPr lang="bg-BG" sz="2100" dirty="0">
                <a:latin typeface="Calibri" panose="020F0502020204030204" pitchFamily="34" charset="0"/>
                <a:ea typeface="Calibri" panose="020F0502020204030204" pitchFamily="34" charset="0"/>
                <a:cs typeface="Calibri" panose="020F0502020204030204" pitchFamily="34" charset="0"/>
              </a:rPr>
              <a:t> </a:t>
            </a:r>
            <a:r>
              <a:rPr lang="bg-BG" sz="2100" b="1" dirty="0">
                <a:latin typeface="Calibri" panose="020F0502020204030204" pitchFamily="34" charset="0"/>
                <a:ea typeface="Calibri" panose="020F0502020204030204" pitchFamily="34" charset="0"/>
                <a:cs typeface="Calibri" panose="020F0502020204030204" pitchFamily="34" charset="0"/>
              </a:rPr>
              <a:t>дела</a:t>
            </a:r>
            <a:r>
              <a:rPr lang="bg-BG" sz="2100" dirty="0">
                <a:latin typeface="Calibri" panose="020F0502020204030204" pitchFamily="34" charset="0"/>
                <a:ea typeface="Calibri" panose="020F0502020204030204" pitchFamily="34" charset="0"/>
                <a:cs typeface="Calibri" panose="020F0502020204030204" pitchFamily="34" charset="0"/>
              </a:rPr>
              <a:t> са се увеличили с </a:t>
            </a:r>
            <a:r>
              <a:rPr lang="bg-BG" sz="2100" b="1" dirty="0">
                <a:latin typeface="Calibri" panose="020F0502020204030204" pitchFamily="34" charset="0"/>
                <a:ea typeface="Calibri" panose="020F0502020204030204" pitchFamily="34" charset="0"/>
                <a:cs typeface="Calibri" panose="020F0502020204030204" pitchFamily="34" charset="0"/>
              </a:rPr>
              <a:t>442</a:t>
            </a:r>
            <a:r>
              <a:rPr lang="bg-BG" sz="2100" dirty="0">
                <a:latin typeface="Calibri" panose="020F0502020204030204" pitchFamily="34" charset="0"/>
                <a:ea typeface="Calibri" panose="020F0502020204030204" pitchFamily="34" charset="0"/>
                <a:cs typeface="Calibri" panose="020F0502020204030204" pitchFamily="34" charset="0"/>
              </a:rPr>
              <a:t> бр. спрямо 2024</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НОХД са с 33 бр. повече в сравнение с 2024</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Делата от частен характер са с 3 бр. повече от миналата година, ЧНД са с 96 бр. повече от предходната година и делата с административно наказателен характер са със 7 бр. по-малко от 2024</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Тенденцията за сериозно увеличаване броя на делата през 2025</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се запази. 	</a:t>
            </a:r>
          </a:p>
        </p:txBody>
      </p:sp>
    </p:spTree>
    <p:extLst>
      <p:ext uri="{BB962C8B-B14F-4D97-AF65-F5344CB8AC3E}">
        <p14:creationId xmlns:p14="http://schemas.microsoft.com/office/powerpoint/2010/main" val="283470698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302359"/>
            <a:ext cx="8640960" cy="6555641"/>
          </a:xfrm>
          <a:prstGeom prst="rect">
            <a:avLst/>
          </a:prstGeom>
        </p:spPr>
        <p:txBody>
          <a:bodyPr wrap="square">
            <a:spAutoFit/>
          </a:bodyPr>
          <a:lstStyle/>
          <a:p>
            <a:pPr algn="just"/>
            <a:r>
              <a:rPr lang="bg-BG" sz="2100" dirty="0">
                <a:latin typeface="Calibri" panose="020F0502020204030204" pitchFamily="34" charset="0"/>
                <a:ea typeface="Calibri" panose="020F0502020204030204" pitchFamily="34" charset="0"/>
                <a:cs typeface="Calibri" panose="020F0502020204030204" pitchFamily="34" charset="0"/>
              </a:rPr>
              <a:t>	 При </a:t>
            </a:r>
            <a:r>
              <a:rPr lang="bg-BG" sz="2100" b="1" dirty="0">
                <a:latin typeface="Calibri" panose="020F0502020204030204" pitchFamily="34" charset="0"/>
                <a:ea typeface="Calibri" panose="020F0502020204030204" pitchFamily="34" charset="0"/>
                <a:cs typeface="Calibri" panose="020F0502020204030204" pitchFamily="34" charset="0"/>
              </a:rPr>
              <a:t>гражданските дела </a:t>
            </a:r>
            <a:r>
              <a:rPr lang="bg-BG" sz="2100" dirty="0">
                <a:latin typeface="Calibri" panose="020F0502020204030204" pitchFamily="34" charset="0"/>
                <a:ea typeface="Calibri" panose="020F0502020204030204" pitchFamily="34" charset="0"/>
                <a:cs typeface="Calibri" panose="020F0502020204030204" pitchFamily="34" charset="0"/>
              </a:rPr>
              <a:t>е характерно, че през </a:t>
            </a:r>
            <a:r>
              <a:rPr lang="bg-BG" sz="2100" b="1" dirty="0">
                <a:latin typeface="Calibri" panose="020F0502020204030204" pitchFamily="34" charset="0"/>
                <a:ea typeface="Calibri" panose="020F0502020204030204" pitchFamily="34" charset="0"/>
                <a:cs typeface="Calibri" panose="020F0502020204030204" pitchFamily="34" charset="0"/>
              </a:rPr>
              <a:t>2025</a:t>
            </a:r>
            <a:r>
              <a:rPr lang="en-US" sz="2100" b="1" dirty="0">
                <a:latin typeface="Calibri" panose="020F0502020204030204" pitchFamily="34" charset="0"/>
                <a:ea typeface="Calibri" panose="020F0502020204030204" pitchFamily="34" charset="0"/>
                <a:cs typeface="Calibri" panose="020F0502020204030204" pitchFamily="34" charset="0"/>
              </a:rPr>
              <a:t> </a:t>
            </a:r>
            <a:r>
              <a:rPr lang="bg-BG" sz="2100" b="1" dirty="0">
                <a:latin typeface="Calibri" panose="020F0502020204030204" pitchFamily="34" charset="0"/>
                <a:ea typeface="Calibri" panose="020F0502020204030204" pitchFamily="34" charset="0"/>
                <a:cs typeface="Calibri" panose="020F0502020204030204" pitchFamily="34" charset="0"/>
              </a:rPr>
              <a:t>г</a:t>
            </a:r>
            <a:r>
              <a:rPr lang="bg-BG" sz="2100" dirty="0">
                <a:latin typeface="Calibri" panose="020F0502020204030204" pitchFamily="34" charset="0"/>
                <a:ea typeface="Calibri" panose="020F0502020204030204" pitchFamily="34" charset="0"/>
                <a:cs typeface="Calibri" panose="020F0502020204030204" pitchFamily="34" charset="0"/>
              </a:rPr>
              <a:t>. заповедните производства са </a:t>
            </a:r>
            <a:r>
              <a:rPr lang="bg-BG" sz="2100" b="1" dirty="0">
                <a:latin typeface="Calibri" panose="020F0502020204030204" pitchFamily="34" charset="0"/>
                <a:ea typeface="Calibri" panose="020F0502020204030204" pitchFamily="34" charset="0"/>
                <a:cs typeface="Calibri" panose="020F0502020204030204" pitchFamily="34" charset="0"/>
              </a:rPr>
              <a:t>58%</a:t>
            </a:r>
            <a:r>
              <a:rPr lang="bg-BG" sz="2100" dirty="0">
                <a:latin typeface="Calibri" panose="020F0502020204030204" pitchFamily="34" charset="0"/>
                <a:ea typeface="Calibri" panose="020F0502020204030204" pitchFamily="34" charset="0"/>
                <a:cs typeface="Calibri" panose="020F0502020204030204" pitchFamily="34" charset="0"/>
              </a:rPr>
              <a:t>, за 2024 година са </a:t>
            </a:r>
            <a:r>
              <a:rPr lang="bg-BG" sz="2100" b="1" dirty="0">
                <a:latin typeface="Calibri" panose="020F0502020204030204" pitchFamily="34" charset="0"/>
                <a:ea typeface="Calibri" panose="020F0502020204030204" pitchFamily="34" charset="0"/>
                <a:cs typeface="Calibri" panose="020F0502020204030204" pitchFamily="34" charset="0"/>
              </a:rPr>
              <a:t>49 %</a:t>
            </a:r>
            <a:r>
              <a:rPr lang="bg-BG" sz="2100" dirty="0">
                <a:latin typeface="Calibri" panose="020F0502020204030204" pitchFamily="34" charset="0"/>
                <a:ea typeface="Calibri" panose="020F0502020204030204" pitchFamily="34" charset="0"/>
                <a:cs typeface="Calibri" panose="020F0502020204030204" pitchFamily="34" charset="0"/>
              </a:rPr>
              <a:t>, през 2023</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заповедните производства са били 48 % от всички дела за разглеждане, при 52% през 2022 г. ЧГД за </a:t>
            </a:r>
            <a:r>
              <a:rPr lang="bg-BG" sz="2100" b="1" dirty="0">
                <a:latin typeface="Calibri" panose="020F0502020204030204" pitchFamily="34" charset="0"/>
                <a:ea typeface="Calibri" panose="020F0502020204030204" pitchFamily="34" charset="0"/>
                <a:cs typeface="Calibri" panose="020F0502020204030204" pitchFamily="34" charset="0"/>
              </a:rPr>
              <a:t>2025</a:t>
            </a:r>
            <a:r>
              <a:rPr lang="en-US" sz="2100" b="1" dirty="0">
                <a:latin typeface="Calibri" panose="020F0502020204030204" pitchFamily="34" charset="0"/>
                <a:ea typeface="Calibri" panose="020F0502020204030204" pitchFamily="34" charset="0"/>
                <a:cs typeface="Calibri" panose="020F0502020204030204" pitchFamily="34" charset="0"/>
              </a:rPr>
              <a:t> </a:t>
            </a:r>
            <a:r>
              <a:rPr lang="bg-BG" sz="2100" b="1" dirty="0">
                <a:latin typeface="Calibri" panose="020F0502020204030204" pitchFamily="34" charset="0"/>
                <a:ea typeface="Calibri" panose="020F0502020204030204" pitchFamily="34" charset="0"/>
                <a:cs typeface="Calibri" panose="020F0502020204030204" pitchFamily="34" charset="0"/>
              </a:rPr>
              <a:t>г</a:t>
            </a:r>
            <a:r>
              <a:rPr lang="bg-BG" sz="2100" dirty="0">
                <a:latin typeface="Calibri" panose="020F0502020204030204" pitchFamily="34" charset="0"/>
                <a:ea typeface="Calibri" panose="020F0502020204030204" pitchFamily="34" charset="0"/>
                <a:cs typeface="Calibri" panose="020F0502020204030204" pitchFamily="34" charset="0"/>
              </a:rPr>
              <a:t>. са 7.9% за сравнение с 2024</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са били 10%  и 54% през 2023</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през 2022</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 60%.</a:t>
            </a:r>
          </a:p>
          <a:p>
            <a:pPr algn="just"/>
            <a:r>
              <a:rPr lang="bg-BG" sz="2100" dirty="0">
                <a:latin typeface="Calibri" panose="020F0502020204030204" pitchFamily="34" charset="0"/>
                <a:ea typeface="Calibri" panose="020F0502020204030204" pitchFamily="34" charset="0"/>
                <a:cs typeface="Calibri" panose="020F0502020204030204" pitchFamily="34" charset="0"/>
              </a:rPr>
              <a:t>	Влезлите в сила изменения в ГПК от 01.07.2025</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по отношение на заповедното производство, съществено натовариха работата на районните съдии и съдебните деловодители. Районните съдии и съдебните служители работят при изключително висока натовареност, като за това допринасят и внедрените нови деловодни програми, които непрекъснато се актуализират. </a:t>
            </a:r>
          </a:p>
          <a:p>
            <a:pPr algn="just"/>
            <a:r>
              <a:rPr lang="bg-BG" sz="2100" dirty="0">
                <a:latin typeface="Calibri" panose="020F0502020204030204" pitchFamily="34" charset="0"/>
                <a:ea typeface="Calibri" panose="020F0502020204030204" pitchFamily="34" charset="0"/>
                <a:cs typeface="Calibri" panose="020F0502020204030204" pitchFamily="34" charset="0"/>
              </a:rPr>
              <a:t>	Предстоящото влизане в сила през 2026</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на приети, изменени и допълнени нормативни актове допълнително ще увеличат броя на делата. </a:t>
            </a:r>
          </a:p>
          <a:p>
            <a:pPr algn="just"/>
            <a:r>
              <a:rPr lang="bg-BG" sz="2100" dirty="0">
                <a:latin typeface="Calibri" panose="020F0502020204030204" pitchFamily="34" charset="0"/>
                <a:ea typeface="Calibri" panose="020F0502020204030204" pitchFamily="34" charset="0"/>
                <a:cs typeface="Calibri" panose="020F0502020204030204" pitchFamily="34" charset="0"/>
              </a:rPr>
              <a:t>	Посоченото по-горе, неминуемо ще доведе до забавяне разглеждането на делата, увеличаване броя на неприключилите дела и съществена трудност при спазване на процесуалните срокове. </a:t>
            </a:r>
          </a:p>
          <a:p>
            <a:pPr algn="just"/>
            <a:r>
              <a:rPr lang="bg-BG" sz="2100" dirty="0">
                <a:latin typeface="Calibri" panose="020F0502020204030204" pitchFamily="34" charset="0"/>
                <a:ea typeface="Calibri" panose="020F0502020204030204" pitchFamily="34" charset="0"/>
                <a:cs typeface="Calibri" panose="020F0502020204030204" pitchFamily="34" charset="0"/>
              </a:rPr>
              <a:t>	Предстои изготвянето на искане до СК на ВСС - щатната бройка за съдия, която се освободи на 21.01.2026</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да бъде предвидена за конкурс за преместване или първоначално назначаване.</a:t>
            </a:r>
            <a:endParaRPr lang="bg-BG" sz="2100" dirty="0"/>
          </a:p>
        </p:txBody>
      </p:sp>
    </p:spTree>
    <p:extLst>
      <p:ext uri="{BB962C8B-B14F-4D97-AF65-F5344CB8AC3E}">
        <p14:creationId xmlns:p14="http://schemas.microsoft.com/office/powerpoint/2010/main" val="4137804913"/>
      </p:ext>
    </p:extLst>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18733"/>
            <a:ext cx="8229600" cy="415498"/>
          </a:xfrm>
        </p:spPr>
        <p:txBody>
          <a:bodyPr>
            <a:normAutofit fontScale="90000"/>
          </a:bodyPr>
          <a:lstStyle/>
          <a:p>
            <a:pPr algn="ctr"/>
            <a:endParaRPr lang="bg-BG" sz="3200" dirty="0">
              <a:latin typeface="Calibri" panose="020F0502020204030204" pitchFamily="34" charset="0"/>
              <a:ea typeface="Calibri" panose="020F0502020204030204" pitchFamily="34" charset="0"/>
              <a:cs typeface="Calibri" panose="020F0502020204030204" pitchFamily="34"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095315917"/>
              </p:ext>
            </p:extLst>
          </p:nvPr>
        </p:nvGraphicFramePr>
        <p:xfrm>
          <a:off x="457200" y="1403508"/>
          <a:ext cx="8229600" cy="5188763"/>
        </p:xfrm>
        <a:graphic>
          <a:graphicData uri="http://schemas.openxmlformats.org/drawingml/2006/chart">
            <c:chart xmlns:c="http://schemas.openxmlformats.org/drawingml/2006/chart" xmlns:r="http://schemas.openxmlformats.org/officeDocument/2006/relationships" r:id="rId2"/>
          </a:graphicData>
        </a:graphic>
      </p:graphicFrame>
      <p:sp>
        <p:nvSpPr>
          <p:cNvPr id="5" name="Текстово поле 4">
            <a:extLst>
              <a:ext uri="{FF2B5EF4-FFF2-40B4-BE49-F238E27FC236}">
                <a16:creationId xmlns:a16="http://schemas.microsoft.com/office/drawing/2014/main" xmlns="" id="{EC5506A8-55EB-EB86-6B7B-3958D3BA5D54}"/>
              </a:ext>
            </a:extLst>
          </p:cNvPr>
          <p:cNvSpPr txBox="1"/>
          <p:nvPr/>
        </p:nvSpPr>
        <p:spPr>
          <a:xfrm>
            <a:off x="390364" y="818733"/>
            <a:ext cx="8363272" cy="584775"/>
          </a:xfrm>
          <a:prstGeom prst="rect">
            <a:avLst/>
          </a:prstGeom>
          <a:noFill/>
        </p:spPr>
        <p:txBody>
          <a:bodyPr wrap="square">
            <a:spAutoFit/>
          </a:bodyPr>
          <a:lstStyle/>
          <a:p>
            <a:pPr algn="ctr"/>
            <a:r>
              <a:rPr lang="bg-BG" sz="3200">
                <a:latin typeface="Calibri" panose="020F0502020204030204" pitchFamily="34" charset="0"/>
                <a:ea typeface="Calibri" panose="020F0502020204030204" pitchFamily="34" charset="0"/>
                <a:cs typeface="Calibri" panose="020F0502020204030204" pitchFamily="34" charset="0"/>
              </a:rPr>
              <a:t>ЧГД – ЗАПОВЕДНИ ПРОИЗВОДСТВА</a:t>
            </a:r>
            <a:endParaRPr lang="bg-BG" sz="32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593521071"/>
      </p:ext>
    </p:extLst>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4324" y="476672"/>
            <a:ext cx="8640960" cy="592321"/>
          </a:xfrm>
        </p:spPr>
        <p:txBody>
          <a:bodyPr>
            <a:normAutofit/>
          </a:bodyPr>
          <a:lstStyle/>
          <a:p>
            <a:pPr algn="ctr"/>
            <a:r>
              <a:rPr lang="bg-BG" sz="3200" b="1" dirty="0">
                <a:latin typeface="Calibri" panose="020F0502020204030204" pitchFamily="34" charset="0"/>
                <a:ea typeface="Calibri" panose="020F0502020204030204" pitchFamily="34" charset="0"/>
                <a:cs typeface="Calibri" panose="020F0502020204030204" pitchFamily="34" charset="0"/>
              </a:rPr>
              <a:t>СТРУКТУРА НА НАКАЗАНАТА ПРЕСТЪПНОСТ</a:t>
            </a:r>
          </a:p>
        </p:txBody>
      </p:sp>
      <p:sp>
        <p:nvSpPr>
          <p:cNvPr id="3" name="Rectangle 2"/>
          <p:cNvSpPr/>
          <p:nvPr/>
        </p:nvSpPr>
        <p:spPr>
          <a:xfrm>
            <a:off x="220490" y="1196752"/>
            <a:ext cx="8640960" cy="5355312"/>
          </a:xfrm>
          <a:prstGeom prst="rect">
            <a:avLst/>
          </a:prstGeom>
        </p:spPr>
        <p:txBody>
          <a:bodyPr wrap="square">
            <a:spAutoFit/>
          </a:bodyPr>
          <a:lstStyle/>
          <a:p>
            <a:pPr algn="just"/>
            <a:r>
              <a:rPr lang="bg-BG" dirty="0">
                <a:latin typeface="Calibri" panose="020F0502020204030204" pitchFamily="34" charset="0"/>
                <a:ea typeface="Calibri" panose="020F0502020204030204" pitchFamily="34" charset="0"/>
                <a:cs typeface="Calibri" panose="020F0502020204030204" pitchFamily="34" charset="0"/>
              </a:rPr>
              <a:t>	</a:t>
            </a:r>
            <a:r>
              <a:rPr lang="x-none" dirty="0">
                <a:latin typeface="Calibri" panose="020F0502020204030204" pitchFamily="34" charset="0"/>
                <a:ea typeface="Calibri" panose="020F0502020204030204" pitchFamily="34" charset="0"/>
                <a:cs typeface="Calibri" panose="020F0502020204030204" pitchFamily="34" charset="0"/>
              </a:rPr>
              <a:t>От общо </a:t>
            </a:r>
            <a:r>
              <a:rPr lang="x-none" b="1" dirty="0">
                <a:latin typeface="Calibri" panose="020F0502020204030204" pitchFamily="34" charset="0"/>
                <a:ea typeface="Calibri" panose="020F0502020204030204" pitchFamily="34" charset="0"/>
                <a:cs typeface="Calibri" panose="020F0502020204030204" pitchFamily="34" charset="0"/>
              </a:rPr>
              <a:t>2</a:t>
            </a:r>
            <a:r>
              <a:rPr lang="bg-BG" b="1" dirty="0">
                <a:latin typeface="Calibri" panose="020F0502020204030204" pitchFamily="34" charset="0"/>
                <a:ea typeface="Calibri" panose="020F0502020204030204" pitchFamily="34" charset="0"/>
                <a:cs typeface="Calibri" panose="020F0502020204030204" pitchFamily="34" charset="0"/>
              </a:rPr>
              <a:t> </a:t>
            </a:r>
            <a:r>
              <a:rPr lang="x-none" b="1" dirty="0">
                <a:latin typeface="Calibri" panose="020F0502020204030204" pitchFamily="34" charset="0"/>
                <a:ea typeface="Calibri" panose="020F0502020204030204" pitchFamily="34" charset="0"/>
                <a:cs typeface="Calibri" panose="020F0502020204030204" pitchFamily="34" charset="0"/>
              </a:rPr>
              <a:t>889</a:t>
            </a:r>
            <a:r>
              <a:rPr lang="x-none" dirty="0">
                <a:latin typeface="Calibri" panose="020F0502020204030204" pitchFamily="34" charset="0"/>
                <a:ea typeface="Calibri" panose="020F0502020204030204" pitchFamily="34" charset="0"/>
                <a:cs typeface="Calibri" panose="020F0502020204030204" pitchFamily="34" charset="0"/>
              </a:rPr>
              <a:t> бр.  наказателни дела за разглеждане, през отчетния период </a:t>
            </a:r>
            <a:r>
              <a:rPr lang="x-none" b="1" dirty="0">
                <a:latin typeface="Calibri" panose="020F0502020204030204" pitchFamily="34" charset="0"/>
                <a:ea typeface="Calibri" panose="020F0502020204030204" pitchFamily="34" charset="0"/>
                <a:cs typeface="Calibri" panose="020F0502020204030204" pitchFamily="34" charset="0"/>
              </a:rPr>
              <a:t>2</a:t>
            </a:r>
            <a:r>
              <a:rPr lang="bg-BG" b="1" dirty="0">
                <a:latin typeface="Calibri" panose="020F0502020204030204" pitchFamily="34" charset="0"/>
                <a:ea typeface="Calibri" panose="020F0502020204030204" pitchFamily="34" charset="0"/>
                <a:cs typeface="Calibri" panose="020F0502020204030204" pitchFamily="34" charset="0"/>
              </a:rPr>
              <a:t> </a:t>
            </a:r>
            <a:r>
              <a:rPr lang="x-none" b="1" dirty="0">
                <a:latin typeface="Calibri" panose="020F0502020204030204" pitchFamily="34" charset="0"/>
                <a:ea typeface="Calibri" panose="020F0502020204030204" pitchFamily="34" charset="0"/>
                <a:cs typeface="Calibri" panose="020F0502020204030204" pitchFamily="34" charset="0"/>
              </a:rPr>
              <a:t>336</a:t>
            </a:r>
            <a:r>
              <a:rPr lang="x-none" dirty="0">
                <a:latin typeface="Calibri" panose="020F0502020204030204" pitchFamily="34" charset="0"/>
                <a:ea typeface="Calibri" panose="020F0502020204030204" pitchFamily="34" charset="0"/>
                <a:cs typeface="Calibri" panose="020F0502020204030204" pitchFamily="34" charset="0"/>
              </a:rPr>
              <a:t> бр. са решени по същество.</a:t>
            </a:r>
            <a:endParaRPr lang="bg-BG" dirty="0">
              <a:latin typeface="Calibri" panose="020F0502020204030204" pitchFamily="34" charset="0"/>
              <a:ea typeface="Calibri" panose="020F0502020204030204" pitchFamily="34" charset="0"/>
              <a:cs typeface="Calibri" panose="020F0502020204030204" pitchFamily="34" charset="0"/>
            </a:endParaRPr>
          </a:p>
          <a:p>
            <a:pPr algn="just"/>
            <a:r>
              <a:rPr lang="bg-BG" dirty="0">
                <a:latin typeface="Calibri" panose="020F0502020204030204" pitchFamily="34" charset="0"/>
                <a:ea typeface="Calibri" panose="020F0502020204030204" pitchFamily="34" charset="0"/>
                <a:cs typeface="Calibri" panose="020F0502020204030204" pitchFamily="34" charset="0"/>
              </a:rPr>
              <a:t>	</a:t>
            </a:r>
            <a:r>
              <a:rPr lang="x-none" dirty="0">
                <a:latin typeface="Calibri" panose="020F0502020204030204" pitchFamily="34" charset="0"/>
                <a:ea typeface="Calibri" panose="020F0502020204030204" pitchFamily="34" charset="0"/>
                <a:cs typeface="Calibri" panose="020F0502020204030204" pitchFamily="34" charset="0"/>
              </a:rPr>
              <a:t>Внесени са </a:t>
            </a:r>
            <a:r>
              <a:rPr lang="x-none" b="1" dirty="0">
                <a:latin typeface="Calibri" panose="020F0502020204030204" pitchFamily="34" charset="0"/>
                <a:ea typeface="Calibri" panose="020F0502020204030204" pitchFamily="34" charset="0"/>
                <a:cs typeface="Calibri" panose="020F0502020204030204" pitchFamily="34" charset="0"/>
              </a:rPr>
              <a:t>302</a:t>
            </a:r>
            <a:r>
              <a:rPr lang="x-none" dirty="0">
                <a:latin typeface="Calibri" panose="020F0502020204030204" pitchFamily="34" charset="0"/>
                <a:ea typeface="Calibri" panose="020F0502020204030204" pitchFamily="34" charset="0"/>
                <a:cs typeface="Calibri" panose="020F0502020204030204" pitchFamily="34" charset="0"/>
              </a:rPr>
              <a:t> бр. прокурорски актове, по които са образувани </a:t>
            </a:r>
            <a:r>
              <a:rPr lang="x-none" b="1" dirty="0">
                <a:latin typeface="Calibri" panose="020F0502020204030204" pitchFamily="34" charset="0"/>
                <a:ea typeface="Calibri" panose="020F0502020204030204" pitchFamily="34" charset="0"/>
                <a:cs typeface="Calibri" panose="020F0502020204030204" pitchFamily="34" charset="0"/>
              </a:rPr>
              <a:t>НОХД</a:t>
            </a:r>
            <a:r>
              <a:rPr lang="x-none" dirty="0">
                <a:latin typeface="Calibri" panose="020F0502020204030204" pitchFamily="34" charset="0"/>
                <a:ea typeface="Calibri" panose="020F0502020204030204" pitchFamily="34" charset="0"/>
                <a:cs typeface="Calibri" panose="020F0502020204030204" pitchFamily="34" charset="0"/>
              </a:rPr>
              <a:t>, от които </a:t>
            </a:r>
            <a:r>
              <a:rPr lang="x-none" b="1" dirty="0">
                <a:latin typeface="Calibri" panose="020F0502020204030204" pitchFamily="34" charset="0"/>
                <a:ea typeface="Calibri" panose="020F0502020204030204" pitchFamily="34" charset="0"/>
                <a:cs typeface="Calibri" panose="020F0502020204030204" pitchFamily="34" charset="0"/>
              </a:rPr>
              <a:t>207</a:t>
            </a:r>
            <a:r>
              <a:rPr lang="x-none" dirty="0">
                <a:latin typeface="Calibri" panose="020F0502020204030204" pitchFamily="34" charset="0"/>
                <a:ea typeface="Calibri" panose="020F0502020204030204" pitchFamily="34" charset="0"/>
                <a:cs typeface="Calibri" panose="020F0502020204030204" pitchFamily="34" charset="0"/>
              </a:rPr>
              <a:t> бр. </a:t>
            </a:r>
            <a:r>
              <a:rPr lang="bg-BG" dirty="0">
                <a:latin typeface="Calibri" panose="020F0502020204030204" pitchFamily="34" charset="0"/>
                <a:ea typeface="Calibri" panose="020F0502020204030204" pitchFamily="34" charset="0"/>
                <a:cs typeface="Calibri" panose="020F0502020204030204" pitchFamily="34" charset="0"/>
              </a:rPr>
              <a:t>по </a:t>
            </a:r>
            <a:r>
              <a:rPr lang="x-none" dirty="0">
                <a:latin typeface="Calibri" panose="020F0502020204030204" pitchFamily="34" charset="0"/>
                <a:ea typeface="Calibri" panose="020F0502020204030204" pitchFamily="34" charset="0"/>
                <a:cs typeface="Calibri" panose="020F0502020204030204" pitchFamily="34" charset="0"/>
              </a:rPr>
              <a:t>споразумения и </a:t>
            </a:r>
            <a:r>
              <a:rPr lang="x-none" b="1" dirty="0">
                <a:latin typeface="Calibri" panose="020F0502020204030204" pitchFamily="34" charset="0"/>
                <a:ea typeface="Calibri" panose="020F0502020204030204" pitchFamily="34" charset="0"/>
                <a:cs typeface="Calibri" panose="020F0502020204030204" pitchFamily="34" charset="0"/>
              </a:rPr>
              <a:t>95</a:t>
            </a:r>
            <a:r>
              <a:rPr lang="x-none" dirty="0">
                <a:latin typeface="Calibri" panose="020F0502020204030204" pitchFamily="34" charset="0"/>
                <a:ea typeface="Calibri" panose="020F0502020204030204" pitchFamily="34" charset="0"/>
                <a:cs typeface="Calibri" panose="020F0502020204030204" pitchFamily="34" charset="0"/>
              </a:rPr>
              <a:t> бр. по обвинителни актове. Осъдителни присъди са постановени по 44 от тях, оправдателни</a:t>
            </a:r>
            <a:r>
              <a:rPr lang="bg-BG" dirty="0">
                <a:latin typeface="Calibri" panose="020F0502020204030204" pitchFamily="34" charset="0"/>
                <a:ea typeface="Calibri" panose="020F0502020204030204" pitchFamily="34" charset="0"/>
                <a:cs typeface="Calibri" panose="020F0502020204030204" pitchFamily="34" charset="0"/>
              </a:rPr>
              <a:t>те</a:t>
            </a:r>
            <a:r>
              <a:rPr lang="x-none" dirty="0">
                <a:latin typeface="Calibri" panose="020F0502020204030204" pitchFamily="34" charset="0"/>
                <a:ea typeface="Calibri" panose="020F0502020204030204" pitchFamily="34" charset="0"/>
                <a:cs typeface="Calibri" panose="020F0502020204030204" pitchFamily="34" charset="0"/>
              </a:rPr>
              <a:t> присъди </a:t>
            </a:r>
            <a:r>
              <a:rPr lang="bg-BG" dirty="0">
                <a:latin typeface="Calibri" panose="020F0502020204030204" pitchFamily="34" charset="0"/>
                <a:ea typeface="Calibri" panose="020F0502020204030204" pitchFamily="34" charset="0"/>
                <a:cs typeface="Calibri" panose="020F0502020204030204" pitchFamily="34" charset="0"/>
              </a:rPr>
              <a:t>са </a:t>
            </a:r>
            <a:r>
              <a:rPr lang="x-none" dirty="0">
                <a:latin typeface="Calibri" panose="020F0502020204030204" pitchFamily="34" charset="0"/>
                <a:ea typeface="Calibri" panose="020F0502020204030204" pitchFamily="34" charset="0"/>
                <a:cs typeface="Calibri" panose="020F0502020204030204" pitchFamily="34" charset="0"/>
              </a:rPr>
              <a:t>2 бр. Влезлите в сила присъди по НОХД до края на отчетния период са 43</a:t>
            </a:r>
            <a:r>
              <a:rPr lang="bg-BG" dirty="0">
                <a:latin typeface="Calibri" panose="020F0502020204030204" pitchFamily="34" charset="0"/>
                <a:ea typeface="Calibri" panose="020F0502020204030204" pitchFamily="34" charset="0"/>
                <a:cs typeface="Calibri" panose="020F0502020204030204" pitchFamily="34" charset="0"/>
              </a:rPr>
              <a:t> броя</a:t>
            </a:r>
            <a:r>
              <a:rPr lang="x-none" dirty="0">
                <a:latin typeface="Calibri" panose="020F0502020204030204" pitchFamily="34" charset="0"/>
                <a:ea typeface="Calibri" panose="020F0502020204030204" pitchFamily="34" charset="0"/>
                <a:cs typeface="Calibri" panose="020F0502020204030204" pitchFamily="34" charset="0"/>
              </a:rPr>
              <a:t>.   </a:t>
            </a:r>
            <a:endParaRPr lang="bg-BG" dirty="0">
              <a:latin typeface="Calibri" panose="020F0502020204030204" pitchFamily="34" charset="0"/>
              <a:ea typeface="Calibri" panose="020F0502020204030204" pitchFamily="34" charset="0"/>
              <a:cs typeface="Calibri" panose="020F0502020204030204" pitchFamily="34" charset="0"/>
            </a:endParaRPr>
          </a:p>
          <a:p>
            <a:pPr algn="just"/>
            <a:r>
              <a:rPr lang="bg-BG" dirty="0">
                <a:latin typeface="Calibri" panose="020F0502020204030204" pitchFamily="34" charset="0"/>
                <a:ea typeface="Calibri" panose="020F0502020204030204" pitchFamily="34" charset="0"/>
                <a:cs typeface="Calibri" panose="020F0502020204030204" pitchFamily="34" charset="0"/>
              </a:rPr>
              <a:t>	</a:t>
            </a:r>
            <a:r>
              <a:rPr lang="x-none" dirty="0">
                <a:latin typeface="Calibri" panose="020F0502020204030204" pitchFamily="34" charset="0"/>
                <a:ea typeface="Calibri" panose="020F0502020204030204" pitchFamily="34" charset="0"/>
                <a:cs typeface="Calibri" panose="020F0502020204030204" pitchFamily="34" charset="0"/>
              </a:rPr>
              <a:t>Внесените прокурорски актове въз основа, на който са образувани производства по </a:t>
            </a:r>
            <a:r>
              <a:rPr lang="x-none" b="1" dirty="0">
                <a:latin typeface="Calibri" panose="020F0502020204030204" pitchFamily="34" charset="0"/>
                <a:ea typeface="Calibri" panose="020F0502020204030204" pitchFamily="34" charset="0"/>
                <a:cs typeface="Calibri" panose="020F0502020204030204" pitchFamily="34" charset="0"/>
              </a:rPr>
              <a:t>чл.78а от НК </a:t>
            </a:r>
            <a:r>
              <a:rPr lang="x-none" dirty="0">
                <a:latin typeface="Calibri" panose="020F0502020204030204" pitchFamily="34" charset="0"/>
                <a:ea typeface="Calibri" panose="020F0502020204030204" pitchFamily="34" charset="0"/>
                <a:cs typeface="Calibri" panose="020F0502020204030204" pitchFamily="34" charset="0"/>
              </a:rPr>
              <a:t>за 2025</a:t>
            </a:r>
            <a:r>
              <a:rPr lang="en-US" dirty="0">
                <a:latin typeface="Calibri" panose="020F0502020204030204" pitchFamily="34" charset="0"/>
                <a:ea typeface="Calibri" panose="020F0502020204030204" pitchFamily="34" charset="0"/>
                <a:cs typeface="Calibri" panose="020F0502020204030204" pitchFamily="34" charset="0"/>
              </a:rPr>
              <a:t> </a:t>
            </a:r>
            <a:r>
              <a:rPr lang="x-none" dirty="0">
                <a:latin typeface="Calibri" panose="020F0502020204030204" pitchFamily="34" charset="0"/>
                <a:ea typeface="Calibri" panose="020F0502020204030204" pitchFamily="34" charset="0"/>
                <a:cs typeface="Calibri" panose="020F0502020204030204" pitchFamily="34" charset="0"/>
              </a:rPr>
              <a:t>г. са </a:t>
            </a:r>
            <a:r>
              <a:rPr lang="x-none" b="1" dirty="0">
                <a:latin typeface="Calibri" panose="020F0502020204030204" pitchFamily="34" charset="0"/>
                <a:ea typeface="Calibri" panose="020F0502020204030204" pitchFamily="34" charset="0"/>
                <a:cs typeface="Calibri" panose="020F0502020204030204" pitchFamily="34" charset="0"/>
              </a:rPr>
              <a:t>61</a:t>
            </a:r>
            <a:r>
              <a:rPr lang="x-none" dirty="0">
                <a:latin typeface="Calibri" panose="020F0502020204030204" pitchFamily="34" charset="0"/>
                <a:ea typeface="Calibri" panose="020F0502020204030204" pitchFamily="34" charset="0"/>
                <a:cs typeface="Calibri" panose="020F0502020204030204" pitchFamily="34" charset="0"/>
              </a:rPr>
              <a:t> бр., като споразуменията  по чл. 375а НПК са </a:t>
            </a:r>
            <a:r>
              <a:rPr lang="x-none" b="1" dirty="0">
                <a:latin typeface="Calibri" panose="020F0502020204030204" pitchFamily="34" charset="0"/>
                <a:ea typeface="Calibri" panose="020F0502020204030204" pitchFamily="34" charset="0"/>
                <a:cs typeface="Calibri" panose="020F0502020204030204" pitchFamily="34" charset="0"/>
              </a:rPr>
              <a:t>50</a:t>
            </a:r>
            <a:r>
              <a:rPr lang="x-none" dirty="0">
                <a:latin typeface="Calibri" panose="020F0502020204030204" pitchFamily="34" charset="0"/>
                <a:ea typeface="Calibri" panose="020F0502020204030204" pitchFamily="34" charset="0"/>
                <a:cs typeface="Calibri" panose="020F0502020204030204" pitchFamily="34" charset="0"/>
              </a:rPr>
              <a:t> бр., а пост</a:t>
            </a:r>
            <a:r>
              <a:rPr lang="bg-BG" dirty="0">
                <a:latin typeface="Calibri" panose="020F0502020204030204" pitchFamily="34" charset="0"/>
                <a:ea typeface="Calibri" panose="020F0502020204030204" pitchFamily="34" charset="0"/>
                <a:cs typeface="Calibri" panose="020F0502020204030204" pitchFamily="34" charset="0"/>
              </a:rPr>
              <a:t>а</a:t>
            </a:r>
            <a:r>
              <a:rPr lang="x-none" dirty="0">
                <a:latin typeface="Calibri" panose="020F0502020204030204" pitchFamily="34" charset="0"/>
                <a:ea typeface="Calibri" panose="020F0502020204030204" pitchFamily="34" charset="0"/>
                <a:cs typeface="Calibri" panose="020F0502020204030204" pitchFamily="34" charset="0"/>
              </a:rPr>
              <a:t>новленията за освобождаване от наказателна отговорност -</a:t>
            </a:r>
            <a:r>
              <a:rPr lang="bg-BG" dirty="0">
                <a:latin typeface="Calibri" panose="020F0502020204030204" pitchFamily="34" charset="0"/>
                <a:ea typeface="Calibri" panose="020F0502020204030204" pitchFamily="34" charset="0"/>
                <a:cs typeface="Calibri" panose="020F0502020204030204" pitchFamily="34" charset="0"/>
              </a:rPr>
              <a:t> </a:t>
            </a:r>
            <a:r>
              <a:rPr lang="x-none" b="1" dirty="0">
                <a:latin typeface="Calibri" panose="020F0502020204030204" pitchFamily="34" charset="0"/>
                <a:ea typeface="Calibri" panose="020F0502020204030204" pitchFamily="34" charset="0"/>
                <a:cs typeface="Calibri" panose="020F0502020204030204" pitchFamily="34" charset="0"/>
              </a:rPr>
              <a:t>11</a:t>
            </a:r>
            <a:r>
              <a:rPr lang="x-none" dirty="0">
                <a:latin typeface="Calibri" panose="020F0502020204030204" pitchFamily="34" charset="0"/>
                <a:ea typeface="Calibri" panose="020F0502020204030204" pitchFamily="34" charset="0"/>
                <a:cs typeface="Calibri" panose="020F0502020204030204" pitchFamily="34" charset="0"/>
              </a:rPr>
              <a:t> бр. Няма постановено оправдателно решение по дела по чл.78а от НК, осъдителните за същия период  са 9 бр. и 53 бр. са одобрените споразумения. </a:t>
            </a:r>
            <a:endParaRPr lang="bg-BG" dirty="0">
              <a:latin typeface="Calibri" panose="020F0502020204030204" pitchFamily="34" charset="0"/>
              <a:ea typeface="Calibri" panose="020F0502020204030204" pitchFamily="34" charset="0"/>
              <a:cs typeface="Calibri" panose="020F0502020204030204" pitchFamily="34" charset="0"/>
            </a:endParaRPr>
          </a:p>
          <a:p>
            <a:pPr algn="just"/>
            <a:r>
              <a:rPr lang="bg-BG" dirty="0">
                <a:latin typeface="Calibri" panose="020F0502020204030204" pitchFamily="34" charset="0"/>
                <a:ea typeface="Calibri" panose="020F0502020204030204" pitchFamily="34" charset="0"/>
                <a:cs typeface="Calibri" panose="020F0502020204030204" pitchFamily="34" charset="0"/>
              </a:rPr>
              <a:t>	</a:t>
            </a:r>
            <a:r>
              <a:rPr lang="x-none" dirty="0">
                <a:latin typeface="Calibri" panose="020F0502020204030204" pitchFamily="34" charset="0"/>
                <a:ea typeface="Calibri" panose="020F0502020204030204" pitchFamily="34" charset="0"/>
                <a:cs typeface="Calibri" panose="020F0502020204030204" pitchFamily="34" charset="0"/>
              </a:rPr>
              <a:t>Общият брой на осъдените лица за отчетния период е 365 бр., като по наказателни дела от общ характер са 286 броя, 64 броя по АНД-78а и 15 бр. по НЧХД.</a:t>
            </a:r>
            <a:endParaRPr lang="bg-BG" dirty="0">
              <a:latin typeface="Calibri" panose="020F0502020204030204" pitchFamily="34" charset="0"/>
              <a:ea typeface="Calibri" panose="020F0502020204030204" pitchFamily="34" charset="0"/>
              <a:cs typeface="Calibri" panose="020F0502020204030204" pitchFamily="34" charset="0"/>
            </a:endParaRPr>
          </a:p>
          <a:p>
            <a:pPr algn="just"/>
            <a:r>
              <a:rPr lang="bg-BG" dirty="0">
                <a:latin typeface="Calibri" panose="020F0502020204030204" pitchFamily="34" charset="0"/>
                <a:ea typeface="Calibri" panose="020F0502020204030204" pitchFamily="34" charset="0"/>
                <a:cs typeface="Calibri" panose="020F0502020204030204" pitchFamily="34" charset="0"/>
              </a:rPr>
              <a:t>	</a:t>
            </a:r>
            <a:r>
              <a:rPr lang="x-none" dirty="0">
                <a:latin typeface="Calibri" panose="020F0502020204030204" pitchFamily="34" charset="0"/>
                <a:ea typeface="Calibri" panose="020F0502020204030204" pitchFamily="34" charset="0"/>
                <a:cs typeface="Calibri" panose="020F0502020204030204" pitchFamily="34" charset="0"/>
              </a:rPr>
              <a:t>Постановените 2 бр. оправдателни присъди по НОХД са потвърдени от въззивната инстанция.</a:t>
            </a:r>
            <a:endParaRPr lang="bg-BG" dirty="0">
              <a:latin typeface="Calibri" panose="020F0502020204030204" pitchFamily="34" charset="0"/>
              <a:ea typeface="Calibri" panose="020F0502020204030204" pitchFamily="34" charset="0"/>
              <a:cs typeface="Calibri" panose="020F0502020204030204" pitchFamily="34" charset="0"/>
            </a:endParaRPr>
          </a:p>
          <a:p>
            <a:pPr algn="just"/>
            <a:r>
              <a:rPr lang="x-none" dirty="0">
                <a:latin typeface="Calibri" panose="020F0502020204030204" pitchFamily="34" charset="0"/>
                <a:ea typeface="Calibri" panose="020F0502020204030204" pitchFamily="34" charset="0"/>
                <a:cs typeface="Calibri" panose="020F0502020204030204" pitchFamily="34" charset="0"/>
              </a:rPr>
              <a:t> </a:t>
            </a:r>
            <a:r>
              <a:rPr lang="bg-BG" dirty="0">
                <a:latin typeface="Calibri" panose="020F0502020204030204" pitchFamily="34" charset="0"/>
                <a:ea typeface="Calibri" panose="020F0502020204030204" pitchFamily="34" charset="0"/>
                <a:cs typeface="Calibri" panose="020F0502020204030204" pitchFamily="34" charset="0"/>
              </a:rPr>
              <a:t>	</a:t>
            </a:r>
            <a:r>
              <a:rPr lang="x-none" dirty="0">
                <a:latin typeface="Calibri" panose="020F0502020204030204" pitchFamily="34" charset="0"/>
                <a:ea typeface="Calibri" panose="020F0502020204030204" pitchFamily="34" charset="0"/>
                <a:cs typeface="Calibri" panose="020F0502020204030204" pitchFamily="34" charset="0"/>
              </a:rPr>
              <a:t>В Районен съд Шумен през 2025</a:t>
            </a:r>
            <a:r>
              <a:rPr lang="en-US" dirty="0">
                <a:latin typeface="Calibri" panose="020F0502020204030204" pitchFamily="34" charset="0"/>
                <a:ea typeface="Calibri" panose="020F0502020204030204" pitchFamily="34" charset="0"/>
                <a:cs typeface="Calibri" panose="020F0502020204030204" pitchFamily="34" charset="0"/>
              </a:rPr>
              <a:t> </a:t>
            </a:r>
            <a:r>
              <a:rPr lang="x-none" dirty="0">
                <a:latin typeface="Calibri" panose="020F0502020204030204" pitchFamily="34" charset="0"/>
                <a:ea typeface="Calibri" panose="020F0502020204030204" pitchFamily="34" charset="0"/>
                <a:cs typeface="Calibri" panose="020F0502020204030204" pitchFamily="34" charset="0"/>
              </a:rPr>
              <a:t>г. не са внесени и не са били образувани дела със значим обществен интерес, касаещи организирана престъпност, корупционни престъпления, изпиране на пари, престъпления свързани с фондове на Европейския съюз и т.н.</a:t>
            </a:r>
            <a:endParaRPr lang="bg-BG"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56314753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620688"/>
            <a:ext cx="8640960" cy="5678478"/>
          </a:xfrm>
          <a:prstGeom prst="rect">
            <a:avLst/>
          </a:prstGeom>
        </p:spPr>
        <p:txBody>
          <a:bodyPr wrap="square">
            <a:spAutoFit/>
          </a:bodyPr>
          <a:lstStyle/>
          <a:p>
            <a:pPr algn="ctr"/>
            <a:r>
              <a:rPr lang="x-none" sz="2800" b="1" dirty="0">
                <a:latin typeface="Calibri" panose="020F0502020204030204" pitchFamily="34" charset="0"/>
                <a:ea typeface="Calibri" panose="020F0502020204030204" pitchFamily="34" charset="0"/>
                <a:cs typeface="Calibri" panose="020F0502020204030204" pitchFamily="34" charset="0"/>
              </a:rPr>
              <a:t>Наказателни дела, решени по същество с присъда</a:t>
            </a:r>
            <a:endParaRPr lang="bg-BG" sz="2800" b="1" dirty="0">
              <a:latin typeface="Calibri" panose="020F0502020204030204" pitchFamily="34" charset="0"/>
              <a:ea typeface="Calibri" panose="020F0502020204030204" pitchFamily="34" charset="0"/>
              <a:cs typeface="Calibri" panose="020F0502020204030204" pitchFamily="34" charset="0"/>
            </a:endParaRPr>
          </a:p>
          <a:p>
            <a:pPr algn="just"/>
            <a:r>
              <a:rPr lang="bg-BG" sz="2000" dirty="0">
                <a:latin typeface="Calibri" panose="020F0502020204030204" pitchFamily="34" charset="0"/>
                <a:ea typeface="Calibri" panose="020F0502020204030204" pitchFamily="34" charset="0"/>
                <a:cs typeface="Calibri" panose="020F0502020204030204" pitchFamily="34" charset="0"/>
              </a:rPr>
              <a:t>	</a:t>
            </a:r>
          </a:p>
          <a:p>
            <a:pPr algn="just"/>
            <a:r>
              <a:rPr lang="bg-BG" sz="2000" dirty="0">
                <a:latin typeface="Calibri" panose="020F0502020204030204" pitchFamily="34" charset="0"/>
                <a:ea typeface="Calibri" panose="020F0502020204030204" pitchFamily="34" charset="0"/>
                <a:cs typeface="Calibri" panose="020F0502020204030204" pitchFamily="34" charset="0"/>
              </a:rPr>
              <a:t>	</a:t>
            </a:r>
            <a:r>
              <a:rPr lang="x-none" sz="2100" dirty="0">
                <a:latin typeface="Calibri" panose="020F0502020204030204" pitchFamily="34" charset="0"/>
                <a:ea typeface="Calibri" panose="020F0502020204030204" pitchFamily="34" charset="0"/>
                <a:cs typeface="Calibri" panose="020F0502020204030204" pitchFamily="34" charset="0"/>
              </a:rPr>
              <a:t>По Гл.ІІ от НК престъпления против личността -7 бр.</a:t>
            </a:r>
            <a:r>
              <a:rPr lang="bg-BG" sz="2100" dirty="0">
                <a:latin typeface="Calibri" panose="020F0502020204030204" pitchFamily="34" charset="0"/>
                <a:ea typeface="Calibri" panose="020F0502020204030204" pitchFamily="34" charset="0"/>
                <a:cs typeface="Calibri" panose="020F0502020204030204" pitchFamily="34" charset="0"/>
              </a:rPr>
              <a:t>;</a:t>
            </a:r>
            <a:r>
              <a:rPr lang="x-none" sz="2100" dirty="0">
                <a:latin typeface="Calibri" panose="020F0502020204030204" pitchFamily="34" charset="0"/>
                <a:ea typeface="Calibri" panose="020F0502020204030204" pitchFamily="34" charset="0"/>
                <a:cs typeface="Calibri" panose="020F0502020204030204" pitchFamily="34" charset="0"/>
              </a:rPr>
              <a:t> </a:t>
            </a:r>
            <a:endParaRPr lang="bg-BG" sz="2100" dirty="0">
              <a:latin typeface="Calibri" panose="020F0502020204030204" pitchFamily="34" charset="0"/>
              <a:ea typeface="Calibri" panose="020F0502020204030204" pitchFamily="34" charset="0"/>
              <a:cs typeface="Calibri" panose="020F0502020204030204" pitchFamily="34" charset="0"/>
            </a:endParaRPr>
          </a:p>
          <a:p>
            <a:pPr algn="just"/>
            <a:r>
              <a:rPr lang="bg-BG" sz="2100" dirty="0">
                <a:latin typeface="Calibri" panose="020F0502020204030204" pitchFamily="34" charset="0"/>
                <a:ea typeface="Calibri" panose="020F0502020204030204" pitchFamily="34" charset="0"/>
                <a:cs typeface="Calibri" panose="020F0502020204030204" pitchFamily="34" charset="0"/>
              </a:rPr>
              <a:t>	</a:t>
            </a:r>
            <a:r>
              <a:rPr lang="x-none" sz="2100" dirty="0">
                <a:latin typeface="Calibri" panose="020F0502020204030204" pitchFamily="34" charset="0"/>
                <a:ea typeface="Calibri" panose="020F0502020204030204" pitchFamily="34" charset="0"/>
                <a:cs typeface="Calibri" panose="020F0502020204030204" pitchFamily="34" charset="0"/>
              </a:rPr>
              <a:t>По Гл. III от НК престъпления против правата на гражданите – 1 бр.;</a:t>
            </a:r>
            <a:endParaRPr lang="bg-BG" sz="2100" dirty="0">
              <a:latin typeface="Calibri" panose="020F0502020204030204" pitchFamily="34" charset="0"/>
              <a:ea typeface="Calibri" panose="020F0502020204030204" pitchFamily="34" charset="0"/>
              <a:cs typeface="Calibri" panose="020F0502020204030204" pitchFamily="34" charset="0"/>
            </a:endParaRPr>
          </a:p>
          <a:p>
            <a:pPr algn="just"/>
            <a:r>
              <a:rPr lang="bg-BG" sz="2100" dirty="0">
                <a:latin typeface="Calibri" panose="020F0502020204030204" pitchFamily="34" charset="0"/>
                <a:ea typeface="Calibri" panose="020F0502020204030204" pitchFamily="34" charset="0"/>
                <a:cs typeface="Calibri" panose="020F0502020204030204" pitchFamily="34" charset="0"/>
              </a:rPr>
              <a:t>	</a:t>
            </a:r>
            <a:r>
              <a:rPr lang="x-none" sz="2100" dirty="0">
                <a:latin typeface="Calibri" panose="020F0502020204030204" pitchFamily="34" charset="0"/>
                <a:ea typeface="Calibri" panose="020F0502020204030204" pitchFamily="34" charset="0"/>
                <a:cs typeface="Calibri" panose="020F0502020204030204" pitchFamily="34" charset="0"/>
              </a:rPr>
              <a:t>По Гл.ІV от НК престъпления против брака, семейството и младежта -11 бр.;</a:t>
            </a:r>
            <a:endParaRPr lang="bg-BG" sz="2100" dirty="0">
              <a:latin typeface="Calibri" panose="020F0502020204030204" pitchFamily="34" charset="0"/>
              <a:ea typeface="Calibri" panose="020F0502020204030204" pitchFamily="34" charset="0"/>
              <a:cs typeface="Calibri" panose="020F0502020204030204" pitchFamily="34" charset="0"/>
            </a:endParaRPr>
          </a:p>
          <a:p>
            <a:pPr algn="just"/>
            <a:r>
              <a:rPr lang="bg-BG" sz="2100" dirty="0">
                <a:latin typeface="Calibri" panose="020F0502020204030204" pitchFamily="34" charset="0"/>
                <a:ea typeface="Calibri" panose="020F0502020204030204" pitchFamily="34" charset="0"/>
                <a:cs typeface="Calibri" panose="020F0502020204030204" pitchFamily="34" charset="0"/>
              </a:rPr>
              <a:t>	</a:t>
            </a:r>
            <a:r>
              <a:rPr lang="x-none" sz="2100" dirty="0">
                <a:latin typeface="Calibri" panose="020F0502020204030204" pitchFamily="34" charset="0"/>
                <a:ea typeface="Calibri" panose="020F0502020204030204" pitchFamily="34" charset="0"/>
                <a:cs typeface="Calibri" panose="020F0502020204030204" pitchFamily="34" charset="0"/>
              </a:rPr>
              <a:t>По Гл.V от НК престъпления против собствеността –  17 бр.</a:t>
            </a:r>
            <a:r>
              <a:rPr lang="bg-BG" sz="2100" dirty="0">
                <a:latin typeface="Calibri" panose="020F0502020204030204" pitchFamily="34" charset="0"/>
                <a:ea typeface="Calibri" panose="020F0502020204030204" pitchFamily="34" charset="0"/>
                <a:cs typeface="Calibri" panose="020F0502020204030204" pitchFamily="34" charset="0"/>
              </a:rPr>
              <a:t>;</a:t>
            </a:r>
          </a:p>
          <a:p>
            <a:pPr algn="just"/>
            <a:r>
              <a:rPr lang="bg-BG" sz="2100" dirty="0">
                <a:latin typeface="Calibri" panose="020F0502020204030204" pitchFamily="34" charset="0"/>
                <a:ea typeface="Calibri" panose="020F0502020204030204" pitchFamily="34" charset="0"/>
                <a:cs typeface="Calibri" panose="020F0502020204030204" pitchFamily="34" charset="0"/>
              </a:rPr>
              <a:t>	</a:t>
            </a:r>
            <a:r>
              <a:rPr lang="x-none" sz="2100" dirty="0">
                <a:latin typeface="Calibri" panose="020F0502020204030204" pitchFamily="34" charset="0"/>
                <a:ea typeface="Calibri" panose="020F0502020204030204" pitchFamily="34" charset="0"/>
                <a:cs typeface="Calibri" panose="020F0502020204030204" pitchFamily="34" charset="0"/>
              </a:rPr>
              <a:t>По Гл.Х от НК престъпления против реда и общественото спокойствие – 2</a:t>
            </a:r>
            <a:r>
              <a:rPr lang="en-US" sz="2100" dirty="0">
                <a:latin typeface="Calibri" panose="020F0502020204030204" pitchFamily="34" charset="0"/>
                <a:ea typeface="Calibri" panose="020F0502020204030204" pitchFamily="34" charset="0"/>
                <a:cs typeface="Calibri" panose="020F0502020204030204" pitchFamily="34" charset="0"/>
              </a:rPr>
              <a:t> </a:t>
            </a:r>
            <a:r>
              <a:rPr lang="x-none" sz="2100" dirty="0">
                <a:latin typeface="Calibri" panose="020F0502020204030204" pitchFamily="34" charset="0"/>
                <a:ea typeface="Calibri" panose="020F0502020204030204" pitchFamily="34" charset="0"/>
                <a:cs typeface="Calibri" panose="020F0502020204030204" pitchFamily="34" charset="0"/>
              </a:rPr>
              <a:t>бр.;</a:t>
            </a:r>
            <a:endParaRPr lang="bg-BG" sz="2100" dirty="0">
              <a:latin typeface="Calibri" panose="020F0502020204030204" pitchFamily="34" charset="0"/>
              <a:ea typeface="Calibri" panose="020F0502020204030204" pitchFamily="34" charset="0"/>
              <a:cs typeface="Calibri" panose="020F0502020204030204" pitchFamily="34" charset="0"/>
            </a:endParaRPr>
          </a:p>
          <a:p>
            <a:pPr algn="just"/>
            <a:r>
              <a:rPr lang="bg-BG" sz="2100" dirty="0">
                <a:latin typeface="Calibri" panose="020F0502020204030204" pitchFamily="34" charset="0"/>
                <a:ea typeface="Calibri" panose="020F0502020204030204" pitchFamily="34" charset="0"/>
                <a:cs typeface="Calibri" panose="020F0502020204030204" pitchFamily="34" charset="0"/>
              </a:rPr>
              <a:t>	</a:t>
            </a:r>
            <a:r>
              <a:rPr lang="x-none" sz="2100" dirty="0">
                <a:latin typeface="Calibri" panose="020F0502020204030204" pitchFamily="34" charset="0"/>
                <a:ea typeface="Calibri" panose="020F0502020204030204" pitchFamily="34" charset="0"/>
                <a:cs typeface="Calibri" panose="020F0502020204030204" pitchFamily="34" charset="0"/>
              </a:rPr>
              <a:t>По Гл.ХІ от НК общоопасни престъпления – 8 бр.</a:t>
            </a:r>
            <a:endParaRPr lang="bg-BG" sz="2100" dirty="0">
              <a:latin typeface="Calibri" panose="020F0502020204030204" pitchFamily="34" charset="0"/>
              <a:ea typeface="Calibri" panose="020F0502020204030204" pitchFamily="34" charset="0"/>
              <a:cs typeface="Calibri" panose="020F0502020204030204" pitchFamily="34" charset="0"/>
            </a:endParaRPr>
          </a:p>
          <a:p>
            <a:pPr algn="just"/>
            <a:r>
              <a:rPr lang="bg-BG" sz="2100" dirty="0">
                <a:latin typeface="Calibri" panose="020F0502020204030204" pitchFamily="34" charset="0"/>
                <a:ea typeface="Calibri" panose="020F0502020204030204" pitchFamily="34" charset="0"/>
                <a:cs typeface="Calibri" panose="020F0502020204030204" pitchFamily="34" charset="0"/>
              </a:rPr>
              <a:t>	Общият брой на постановените присъди  </a:t>
            </a:r>
            <a:r>
              <a:rPr lang="x-none" sz="2100" dirty="0">
                <a:latin typeface="Calibri" panose="020F0502020204030204" pitchFamily="34" charset="0"/>
                <a:ea typeface="Calibri" panose="020F0502020204030204" pitchFamily="34" charset="0"/>
                <a:cs typeface="Calibri" panose="020F0502020204030204" pitchFamily="34" charset="0"/>
              </a:rPr>
              <a:t>по глави от НК са </a:t>
            </a:r>
            <a:r>
              <a:rPr lang="x-none" sz="2100" b="1" dirty="0">
                <a:latin typeface="Calibri" panose="020F0502020204030204" pitchFamily="34" charset="0"/>
                <a:ea typeface="Calibri" panose="020F0502020204030204" pitchFamily="34" charset="0"/>
                <a:cs typeface="Calibri" panose="020F0502020204030204" pitchFamily="34" charset="0"/>
              </a:rPr>
              <a:t>46</a:t>
            </a:r>
            <a:r>
              <a:rPr lang="x-none" sz="2100" dirty="0">
                <a:latin typeface="Calibri" panose="020F0502020204030204" pitchFamily="34" charset="0"/>
                <a:ea typeface="Calibri" panose="020F0502020204030204" pitchFamily="34" charset="0"/>
                <a:cs typeface="Calibri" panose="020F0502020204030204" pitchFamily="34" charset="0"/>
              </a:rPr>
              <a:t> бр.</a:t>
            </a:r>
            <a:endParaRPr lang="bg-BG" sz="2100" dirty="0">
              <a:latin typeface="Calibri" panose="020F0502020204030204" pitchFamily="34" charset="0"/>
              <a:ea typeface="Calibri" panose="020F0502020204030204" pitchFamily="34" charset="0"/>
              <a:cs typeface="Calibri" panose="020F0502020204030204" pitchFamily="34" charset="0"/>
            </a:endParaRPr>
          </a:p>
          <a:p>
            <a:pPr algn="just"/>
            <a:r>
              <a:rPr lang="bg-BG" sz="2100" dirty="0">
                <a:latin typeface="Calibri" panose="020F0502020204030204" pitchFamily="34" charset="0"/>
                <a:ea typeface="Calibri" panose="020F0502020204030204" pitchFamily="34" charset="0"/>
                <a:cs typeface="Calibri" panose="020F0502020204030204" pitchFamily="34" charset="0"/>
              </a:rPr>
              <a:t>	</a:t>
            </a:r>
          </a:p>
          <a:p>
            <a:pPr algn="just"/>
            <a:r>
              <a:rPr lang="bg-BG" sz="2100" dirty="0">
                <a:latin typeface="Calibri" panose="020F0502020204030204" pitchFamily="34" charset="0"/>
                <a:ea typeface="Calibri" panose="020F0502020204030204" pitchFamily="34" charset="0"/>
                <a:cs typeface="Calibri" panose="020F0502020204030204" pitchFamily="34" charset="0"/>
              </a:rPr>
              <a:t>	</a:t>
            </a:r>
            <a:r>
              <a:rPr lang="x-none" sz="2100" dirty="0">
                <a:latin typeface="Calibri" panose="020F0502020204030204" pitchFamily="34" charset="0"/>
                <a:ea typeface="Calibri" panose="020F0502020204030204" pitchFamily="34" charset="0"/>
                <a:cs typeface="Calibri" panose="020F0502020204030204" pitchFamily="34" charset="0"/>
              </a:rPr>
              <a:t>Наказателни дела с предмет искане за разрешение по  Закона за електронните съобщения – 1</a:t>
            </a:r>
            <a:r>
              <a:rPr lang="bg-BG" sz="2100" dirty="0">
                <a:latin typeface="Calibri" panose="020F0502020204030204" pitchFamily="34" charset="0"/>
                <a:ea typeface="Calibri" panose="020F0502020204030204" pitchFamily="34" charset="0"/>
                <a:cs typeface="Calibri" panose="020F0502020204030204" pitchFamily="34" charset="0"/>
              </a:rPr>
              <a:t> </a:t>
            </a:r>
            <a:r>
              <a:rPr lang="x-none" sz="2100" dirty="0">
                <a:latin typeface="Calibri" panose="020F0502020204030204" pitchFamily="34" charset="0"/>
                <a:ea typeface="Calibri" panose="020F0502020204030204" pitchFamily="34" charset="0"/>
                <a:cs typeface="Calibri" panose="020F0502020204030204" pitchFamily="34" charset="0"/>
              </a:rPr>
              <a:t>228 бр., от тях 388 броя с предмет 159а от НПК и 840 бр. с предмет чл.251г от ЗЕС.</a:t>
            </a:r>
            <a:endParaRPr lang="bg-BG" sz="2100" dirty="0">
              <a:latin typeface="Calibri" panose="020F0502020204030204" pitchFamily="34" charset="0"/>
              <a:ea typeface="Calibri" panose="020F0502020204030204" pitchFamily="34" charset="0"/>
              <a:cs typeface="Calibri" panose="020F0502020204030204" pitchFamily="34" charset="0"/>
            </a:endParaRPr>
          </a:p>
          <a:p>
            <a:pPr algn="just"/>
            <a:r>
              <a:rPr lang="bg-BG" sz="2100" dirty="0">
                <a:latin typeface="Calibri" panose="020F0502020204030204" pitchFamily="34" charset="0"/>
                <a:ea typeface="Calibri" panose="020F0502020204030204" pitchFamily="34" charset="0"/>
                <a:cs typeface="Calibri" panose="020F0502020204030204" pitchFamily="34" charset="0"/>
              </a:rPr>
              <a:t>	</a:t>
            </a:r>
            <a:r>
              <a:rPr lang="x-none" sz="2100" dirty="0">
                <a:latin typeface="Calibri" panose="020F0502020204030204" pitchFamily="34" charset="0"/>
                <a:ea typeface="Calibri" panose="020F0502020204030204" pitchFamily="34" charset="0"/>
                <a:cs typeface="Calibri" panose="020F0502020204030204" pitchFamily="34" charset="0"/>
              </a:rPr>
              <a:t>Наказателни дела – разкриване на банкова тайна – 102 бр.</a:t>
            </a:r>
            <a:endParaRPr lang="bg-BG" sz="21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74334903"/>
      </p:ext>
    </p:extLst>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0648"/>
            <a:ext cx="8229600" cy="648072"/>
          </a:xfrm>
        </p:spPr>
        <p:txBody>
          <a:bodyPr>
            <a:normAutofit/>
          </a:bodyPr>
          <a:lstStyle/>
          <a:p>
            <a:pPr algn="ctr"/>
            <a:r>
              <a:rPr lang="bg-BG" sz="3200" b="1" dirty="0">
                <a:latin typeface="Calibri" panose="020F0502020204030204" pitchFamily="34" charset="0"/>
                <a:ea typeface="Calibri" panose="020F0502020204030204" pitchFamily="34" charset="0"/>
                <a:cs typeface="Calibri" panose="020F0502020204030204" pitchFamily="34" charset="0"/>
              </a:rPr>
              <a:t>СЪДЕБНО ИЗПЪЛНЕНИЕ</a:t>
            </a:r>
          </a:p>
        </p:txBody>
      </p:sp>
      <p:sp>
        <p:nvSpPr>
          <p:cNvPr id="3" name="Rectangle 2"/>
          <p:cNvSpPr/>
          <p:nvPr/>
        </p:nvSpPr>
        <p:spPr>
          <a:xfrm>
            <a:off x="251520" y="655987"/>
            <a:ext cx="8640960" cy="6232475"/>
          </a:xfrm>
          <a:prstGeom prst="rect">
            <a:avLst/>
          </a:prstGeom>
        </p:spPr>
        <p:txBody>
          <a:bodyPr wrap="square">
            <a:spAutoFit/>
          </a:bodyPr>
          <a:lstStyle/>
          <a:p>
            <a:pPr algn="just"/>
            <a:r>
              <a:rPr lang="bg-BG" sz="20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В съдебно - изпълнителната служба на Районен съд Шумен към настоящия момент работят трима държавни съдебни изпълнители. Изпълнителните дела се разпределят между  тях при следната натовареност: </a:t>
            </a:r>
          </a:p>
          <a:p>
            <a:pPr algn="just"/>
            <a:r>
              <a:rPr lang="bg-BG" sz="2100" dirty="0">
                <a:latin typeface="Calibri" panose="020F0502020204030204" pitchFamily="34" charset="0"/>
                <a:ea typeface="Calibri" panose="020F0502020204030204" pitchFamily="34" charset="0"/>
                <a:cs typeface="Calibri" panose="020F0502020204030204" pitchFamily="34" charset="0"/>
              </a:rPr>
              <a:t>	- ДСИ  Снежана Стефанова – натовареност-100 %</a:t>
            </a:r>
          </a:p>
          <a:p>
            <a:pPr algn="just"/>
            <a:r>
              <a:rPr lang="bg-BG" sz="2100" dirty="0">
                <a:latin typeface="Calibri" panose="020F0502020204030204" pitchFamily="34" charset="0"/>
                <a:ea typeface="Calibri" panose="020F0502020204030204" pitchFamily="34" charset="0"/>
                <a:cs typeface="Calibri" panose="020F0502020204030204" pitchFamily="34" charset="0"/>
              </a:rPr>
              <a:t>	-  ДСИ  Теодора Костова – натовареност-100 %</a:t>
            </a:r>
          </a:p>
          <a:p>
            <a:pPr algn="just"/>
            <a:r>
              <a:rPr lang="bg-BG" sz="2100" dirty="0">
                <a:latin typeface="Calibri" panose="020F0502020204030204" pitchFamily="34" charset="0"/>
                <a:ea typeface="Calibri" panose="020F0502020204030204" pitchFamily="34" charset="0"/>
                <a:cs typeface="Calibri" panose="020F0502020204030204" pitchFamily="34" charset="0"/>
              </a:rPr>
              <a:t>	- ДСИ Мадлена Тодорова – натовареност - 90 %, която е и ръководител на съдебно - изпълнителна служба при Районен съд Шумен.</a:t>
            </a:r>
          </a:p>
          <a:p>
            <a:pPr algn="just"/>
            <a:r>
              <a:rPr lang="bg-BG" sz="2100" dirty="0">
                <a:latin typeface="Calibri" panose="020F0502020204030204" pitchFamily="34" charset="0"/>
                <a:ea typeface="Calibri" panose="020F0502020204030204" pitchFamily="34" charset="0"/>
                <a:cs typeface="Calibri" panose="020F0502020204030204" pitchFamily="34" charset="0"/>
              </a:rPr>
              <a:t>	В деловодството на службата до 05.12.2025</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длъжността „деловодител“ изпълняваха трима служители, а след тази дата работят двама деловодители. С оглед на по-добрата организация и оптимизиране на работния процес, обема на работа  и справяне с кадровия проблем, председателя е определил третия служител да бъде преместен в гражданско деловодство. В ДСИ няма свободни щатни бройки за служители и за съдии изпълнители. </a:t>
            </a:r>
          </a:p>
          <a:p>
            <a:pPr algn="just"/>
            <a:r>
              <a:rPr lang="bg-BG" sz="2100" dirty="0">
                <a:latin typeface="Calibri" panose="020F0502020204030204" pitchFamily="34" charset="0"/>
                <a:ea typeface="Calibri" panose="020F0502020204030204" pitchFamily="34" charset="0"/>
                <a:cs typeface="Calibri" panose="020F0502020204030204" pitchFamily="34" charset="0"/>
              </a:rPr>
              <a:t>	Информацията за делата е въведена в компютърна система. 	Разпределението на делата между държавните съдебни изпълнители се извършва чрез програма за разпределение на делата на случаен принцип. </a:t>
            </a:r>
          </a:p>
        </p:txBody>
      </p:sp>
    </p:spTree>
    <p:extLst>
      <p:ext uri="{BB962C8B-B14F-4D97-AF65-F5344CB8AC3E}">
        <p14:creationId xmlns:p14="http://schemas.microsoft.com/office/powerpoint/2010/main" val="395079971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1166843"/>
            <a:ext cx="8640960" cy="5247590"/>
          </a:xfrm>
          <a:prstGeom prst="rect">
            <a:avLst/>
          </a:prstGeom>
        </p:spPr>
        <p:txBody>
          <a:bodyPr wrap="square">
            <a:spAutoFit/>
          </a:bodyPr>
          <a:lstStyle/>
          <a:p>
            <a:pPr algn="just"/>
            <a:r>
              <a:rPr lang="bg-BG" sz="2000" b="1" dirty="0">
                <a:latin typeface="Calibri" panose="020F0502020204030204" pitchFamily="34" charset="0"/>
                <a:ea typeface="Calibri" panose="020F0502020204030204" pitchFamily="34" charset="0"/>
                <a:cs typeface="Calibri" panose="020F0502020204030204" pitchFamily="34" charset="0"/>
              </a:rPr>
              <a:t>	</a:t>
            </a:r>
            <a:r>
              <a:rPr lang="bg-BG" sz="2100" b="1" dirty="0">
                <a:latin typeface="Calibri" panose="020F0502020204030204" pitchFamily="34" charset="0"/>
                <a:ea typeface="Calibri" panose="020F0502020204030204" pitchFamily="34" charset="0"/>
                <a:cs typeface="Calibri" panose="020F0502020204030204" pitchFamily="34" charset="0"/>
              </a:rPr>
              <a:t>През 2025</a:t>
            </a:r>
            <a:r>
              <a:rPr lang="en-US" sz="2100" b="1" dirty="0">
                <a:latin typeface="Calibri" panose="020F0502020204030204" pitchFamily="34" charset="0"/>
                <a:ea typeface="Calibri" panose="020F0502020204030204" pitchFamily="34" charset="0"/>
                <a:cs typeface="Calibri" panose="020F0502020204030204" pitchFamily="34" charset="0"/>
              </a:rPr>
              <a:t> </a:t>
            </a:r>
            <a:r>
              <a:rPr lang="bg-BG" sz="2100" b="1" dirty="0">
                <a:latin typeface="Calibri" panose="020F0502020204030204" pitchFamily="34" charset="0"/>
                <a:ea typeface="Calibri" panose="020F0502020204030204" pitchFamily="34" charset="0"/>
                <a:cs typeface="Calibri" panose="020F0502020204030204" pitchFamily="34" charset="0"/>
              </a:rPr>
              <a:t>г.</a:t>
            </a:r>
            <a:r>
              <a:rPr lang="bg-BG" sz="2100" dirty="0">
                <a:latin typeface="Calibri" panose="020F0502020204030204" pitchFamily="34" charset="0"/>
                <a:ea typeface="Calibri" panose="020F0502020204030204" pitchFamily="34" charset="0"/>
                <a:cs typeface="Calibri" panose="020F0502020204030204" pitchFamily="34" charset="0"/>
              </a:rPr>
              <a:t> в Съдебно - изпълнителна служба са постъпили </a:t>
            </a:r>
            <a:r>
              <a:rPr lang="bg-BG" sz="2100" b="1" dirty="0">
                <a:latin typeface="Calibri" panose="020F0502020204030204" pitchFamily="34" charset="0"/>
                <a:ea typeface="Calibri" panose="020F0502020204030204" pitchFamily="34" charset="0"/>
                <a:cs typeface="Calibri" panose="020F0502020204030204" pitchFamily="34" charset="0"/>
              </a:rPr>
              <a:t>117</a:t>
            </a:r>
            <a:r>
              <a:rPr lang="bg-BG" sz="2100" dirty="0">
                <a:latin typeface="Calibri" panose="020F0502020204030204" pitchFamily="34" charset="0"/>
                <a:ea typeface="Calibri" panose="020F0502020204030204" pitchFamily="34" charset="0"/>
                <a:cs typeface="Calibri" panose="020F0502020204030204" pitchFamily="34" charset="0"/>
              </a:rPr>
              <a:t> изпълнителни дела /със 34 бр. по-малко от предходната година и 235 бр. по-малко от 2023 година/, от предходния период са останали несвършени </a:t>
            </a:r>
            <a:r>
              <a:rPr lang="bg-BG" sz="2100" b="1" dirty="0">
                <a:latin typeface="Calibri" panose="020F0502020204030204" pitchFamily="34" charset="0"/>
                <a:ea typeface="Calibri" panose="020F0502020204030204" pitchFamily="34" charset="0"/>
                <a:cs typeface="Calibri" panose="020F0502020204030204" pitchFamily="34" charset="0"/>
              </a:rPr>
              <a:t>1 752</a:t>
            </a:r>
            <a:r>
              <a:rPr lang="bg-BG" sz="2100" dirty="0">
                <a:latin typeface="Calibri" panose="020F0502020204030204" pitchFamily="34" charset="0"/>
                <a:ea typeface="Calibri" panose="020F0502020204030204" pitchFamily="34" charset="0"/>
                <a:cs typeface="Calibri" panose="020F0502020204030204" pitchFamily="34" charset="0"/>
              </a:rPr>
              <a:t> дела /324 бр. по-малко от предходната година/.  Всички дела за разглеждане в отчетния период са били </a:t>
            </a:r>
            <a:r>
              <a:rPr lang="bg-BG" sz="2100" b="1" dirty="0">
                <a:latin typeface="Calibri" panose="020F0502020204030204" pitchFamily="34" charset="0"/>
                <a:ea typeface="Calibri" panose="020F0502020204030204" pitchFamily="34" charset="0"/>
                <a:cs typeface="Calibri" panose="020F0502020204030204" pitchFamily="34" charset="0"/>
              </a:rPr>
              <a:t>1 926</a:t>
            </a:r>
            <a:r>
              <a:rPr lang="bg-BG" sz="2100" dirty="0">
                <a:latin typeface="Calibri" panose="020F0502020204030204" pitchFamily="34" charset="0"/>
                <a:ea typeface="Calibri" panose="020F0502020204030204" pitchFamily="34" charset="0"/>
                <a:cs typeface="Calibri" panose="020F0502020204030204" pitchFamily="34" charset="0"/>
              </a:rPr>
              <a:t> бр. с 358 бр. по-малко от 2024</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a:t>
            </a:r>
          </a:p>
          <a:p>
            <a:pPr algn="just"/>
            <a:r>
              <a:rPr lang="bg-BG" sz="2100" dirty="0">
                <a:latin typeface="Calibri" panose="020F0502020204030204" pitchFamily="34" charset="0"/>
                <a:ea typeface="Calibri" panose="020F0502020204030204" pitchFamily="34" charset="0"/>
                <a:cs typeface="Calibri" panose="020F0502020204030204" pitchFamily="34" charset="0"/>
              </a:rPr>
              <a:t>	Общият брой на свършените дела е </a:t>
            </a:r>
            <a:r>
              <a:rPr lang="bg-BG" sz="2100" b="1" dirty="0">
                <a:latin typeface="Calibri" panose="020F0502020204030204" pitchFamily="34" charset="0"/>
                <a:ea typeface="Calibri" panose="020F0502020204030204" pitchFamily="34" charset="0"/>
                <a:cs typeface="Calibri" panose="020F0502020204030204" pitchFamily="34" charset="0"/>
              </a:rPr>
              <a:t>408</a:t>
            </a:r>
            <a:r>
              <a:rPr lang="bg-BG" sz="2100" dirty="0">
                <a:latin typeface="Calibri" panose="020F0502020204030204" pitchFamily="34" charset="0"/>
                <a:ea typeface="Calibri" panose="020F0502020204030204" pitchFamily="34" charset="0"/>
                <a:cs typeface="Calibri" panose="020F0502020204030204" pitchFamily="34" charset="0"/>
              </a:rPr>
              <a:t> бр. / със 124 бр. по-малко от предходната година/, от които свършени с реализиране на вземането 95 бр. и по други причини 300 бр.,  13 броя дела са изпратени на друг съдебен  изпълнител. </a:t>
            </a:r>
          </a:p>
          <a:p>
            <a:pPr algn="just"/>
            <a:r>
              <a:rPr lang="bg-BG" sz="2100" dirty="0">
                <a:latin typeface="Calibri" panose="020F0502020204030204" pitchFamily="34" charset="0"/>
                <a:ea typeface="Calibri" panose="020F0502020204030204" pitchFamily="34" charset="0"/>
                <a:cs typeface="Calibri" panose="020F0502020204030204" pitchFamily="34" charset="0"/>
              </a:rPr>
              <a:t>	Събраните суми през </a:t>
            </a:r>
            <a:r>
              <a:rPr lang="bg-BG" sz="2100" b="1" dirty="0">
                <a:latin typeface="Calibri" panose="020F0502020204030204" pitchFamily="34" charset="0"/>
                <a:ea typeface="Calibri" panose="020F0502020204030204" pitchFamily="34" charset="0"/>
                <a:cs typeface="Calibri" panose="020F0502020204030204" pitchFamily="34" charset="0"/>
              </a:rPr>
              <a:t>2025</a:t>
            </a:r>
            <a:r>
              <a:rPr lang="en-US" sz="2100" b="1" dirty="0">
                <a:latin typeface="Calibri" panose="020F0502020204030204" pitchFamily="34" charset="0"/>
                <a:ea typeface="Calibri" panose="020F0502020204030204" pitchFamily="34" charset="0"/>
                <a:cs typeface="Calibri" panose="020F0502020204030204" pitchFamily="34" charset="0"/>
              </a:rPr>
              <a:t> </a:t>
            </a:r>
            <a:r>
              <a:rPr lang="bg-BG" sz="2100" b="1" dirty="0">
                <a:latin typeface="Calibri" panose="020F0502020204030204" pitchFamily="34" charset="0"/>
                <a:ea typeface="Calibri" panose="020F0502020204030204" pitchFamily="34" charset="0"/>
                <a:cs typeface="Calibri" panose="020F0502020204030204" pitchFamily="34" charset="0"/>
              </a:rPr>
              <a:t>г.</a:t>
            </a:r>
            <a:r>
              <a:rPr lang="bg-BG" sz="2100" dirty="0">
                <a:latin typeface="Calibri" panose="020F0502020204030204" pitchFamily="34" charset="0"/>
                <a:ea typeface="Calibri" panose="020F0502020204030204" pitchFamily="34" charset="0"/>
                <a:cs typeface="Calibri" panose="020F0502020204030204" pitchFamily="34" charset="0"/>
              </a:rPr>
              <a:t> възлизат на </a:t>
            </a:r>
            <a:r>
              <a:rPr lang="bg-BG" sz="2100" b="1" dirty="0">
                <a:latin typeface="Calibri" panose="020F0502020204030204" pitchFamily="34" charset="0"/>
                <a:ea typeface="Calibri" panose="020F0502020204030204" pitchFamily="34" charset="0"/>
                <a:cs typeface="Calibri" panose="020F0502020204030204" pitchFamily="34" charset="0"/>
              </a:rPr>
              <a:t>376 853</a:t>
            </a:r>
            <a:r>
              <a:rPr lang="bg-BG" sz="2100" dirty="0">
                <a:latin typeface="Calibri" panose="020F0502020204030204" pitchFamily="34" charset="0"/>
                <a:ea typeface="Calibri" panose="020F0502020204030204" pitchFamily="34" charset="0"/>
                <a:cs typeface="Calibri" panose="020F0502020204030204" pitchFamily="34" charset="0"/>
              </a:rPr>
              <a:t> лв.  	</a:t>
            </a:r>
          </a:p>
          <a:p>
            <a:pPr algn="just"/>
            <a:r>
              <a:rPr lang="bg-BG" sz="2100" dirty="0">
                <a:latin typeface="Calibri" panose="020F0502020204030204" pitchFamily="34" charset="0"/>
                <a:ea typeface="Calibri" panose="020F0502020204030204" pitchFamily="34" charset="0"/>
                <a:cs typeface="Calibri" panose="020F0502020204030204" pitchFamily="34" charset="0"/>
              </a:rPr>
              <a:t>	Останала сума за събиране </a:t>
            </a:r>
            <a:r>
              <a:rPr lang="bg-BG" sz="2100" b="1" dirty="0">
                <a:latin typeface="Calibri" panose="020F0502020204030204" pitchFamily="34" charset="0"/>
                <a:ea typeface="Calibri" panose="020F0502020204030204" pitchFamily="34" charset="0"/>
                <a:cs typeface="Calibri" panose="020F0502020204030204" pitchFamily="34" charset="0"/>
              </a:rPr>
              <a:t>13 025 164</a:t>
            </a:r>
            <a:r>
              <a:rPr lang="bg-BG" sz="2100" dirty="0">
                <a:latin typeface="Calibri" panose="020F0502020204030204" pitchFamily="34" charset="0"/>
                <a:ea typeface="Calibri" panose="020F0502020204030204" pitchFamily="34" charset="0"/>
                <a:cs typeface="Calibri" panose="020F0502020204030204" pitchFamily="34" charset="0"/>
              </a:rPr>
              <a:t>  лв.</a:t>
            </a:r>
          </a:p>
          <a:p>
            <a:pPr algn="just"/>
            <a:endParaRPr lang="bg-BG" sz="2100" dirty="0">
              <a:latin typeface="Calibri" panose="020F0502020204030204" pitchFamily="34" charset="0"/>
              <a:ea typeface="Calibri" panose="020F0502020204030204" pitchFamily="34" charset="0"/>
              <a:cs typeface="Calibri" panose="020F0502020204030204" pitchFamily="34" charset="0"/>
            </a:endParaRPr>
          </a:p>
          <a:p>
            <a:pPr algn="just"/>
            <a:r>
              <a:rPr lang="bg-BG" sz="2100" dirty="0">
                <a:latin typeface="Calibri" panose="020F0502020204030204" pitchFamily="34" charset="0"/>
                <a:ea typeface="Calibri" panose="020F0502020204030204" pitchFamily="34" charset="0"/>
                <a:cs typeface="Calibri" panose="020F0502020204030204" pitchFamily="34" charset="0"/>
              </a:rPr>
              <a:t>	Събраните суми през </a:t>
            </a:r>
            <a:r>
              <a:rPr lang="bg-BG" sz="2100" b="1" dirty="0">
                <a:latin typeface="Calibri" panose="020F0502020204030204" pitchFamily="34" charset="0"/>
                <a:ea typeface="Calibri" panose="020F0502020204030204" pitchFamily="34" charset="0"/>
                <a:cs typeface="Calibri" panose="020F0502020204030204" pitchFamily="34" charset="0"/>
              </a:rPr>
              <a:t>2024</a:t>
            </a:r>
            <a:r>
              <a:rPr lang="en-US" sz="2100" b="1" dirty="0">
                <a:latin typeface="Calibri" panose="020F0502020204030204" pitchFamily="34" charset="0"/>
                <a:ea typeface="Calibri" panose="020F0502020204030204" pitchFamily="34" charset="0"/>
                <a:cs typeface="Calibri" panose="020F0502020204030204" pitchFamily="34" charset="0"/>
              </a:rPr>
              <a:t> </a:t>
            </a:r>
            <a:r>
              <a:rPr lang="bg-BG" sz="2100" b="1" dirty="0">
                <a:latin typeface="Calibri" panose="020F0502020204030204" pitchFamily="34" charset="0"/>
                <a:ea typeface="Calibri" panose="020F0502020204030204" pitchFamily="34" charset="0"/>
                <a:cs typeface="Calibri" panose="020F0502020204030204" pitchFamily="34" charset="0"/>
              </a:rPr>
              <a:t>г.</a:t>
            </a:r>
            <a:r>
              <a:rPr lang="bg-BG" sz="2100" dirty="0">
                <a:latin typeface="Calibri" panose="020F0502020204030204" pitchFamily="34" charset="0"/>
                <a:ea typeface="Calibri" panose="020F0502020204030204" pitchFamily="34" charset="0"/>
                <a:cs typeface="Calibri" panose="020F0502020204030204" pitchFamily="34" charset="0"/>
              </a:rPr>
              <a:t> възлизат на </a:t>
            </a:r>
            <a:r>
              <a:rPr lang="bg-BG" sz="2100" b="1" dirty="0">
                <a:latin typeface="Calibri" panose="020F0502020204030204" pitchFamily="34" charset="0"/>
                <a:ea typeface="Calibri" panose="020F0502020204030204" pitchFamily="34" charset="0"/>
                <a:cs typeface="Calibri" panose="020F0502020204030204" pitchFamily="34" charset="0"/>
              </a:rPr>
              <a:t>355 045</a:t>
            </a:r>
            <a:r>
              <a:rPr lang="bg-BG" sz="2100" dirty="0">
                <a:latin typeface="Calibri" panose="020F0502020204030204" pitchFamily="34" charset="0"/>
                <a:ea typeface="Calibri" panose="020F0502020204030204" pitchFamily="34" charset="0"/>
                <a:cs typeface="Calibri" panose="020F0502020204030204" pitchFamily="34" charset="0"/>
              </a:rPr>
              <a:t> лв. </a:t>
            </a:r>
          </a:p>
          <a:p>
            <a:pPr algn="just"/>
            <a:r>
              <a:rPr lang="bg-BG" sz="2100" dirty="0">
                <a:latin typeface="Calibri" panose="020F0502020204030204" pitchFamily="34" charset="0"/>
                <a:ea typeface="Calibri" panose="020F0502020204030204" pitchFamily="34" charset="0"/>
                <a:cs typeface="Calibri" panose="020F0502020204030204" pitchFamily="34" charset="0"/>
              </a:rPr>
              <a:t>	Останала сума за събиране </a:t>
            </a:r>
            <a:r>
              <a:rPr lang="bg-BG" sz="2100" b="1" dirty="0">
                <a:latin typeface="Calibri" panose="020F0502020204030204" pitchFamily="34" charset="0"/>
                <a:ea typeface="Calibri" panose="020F0502020204030204" pitchFamily="34" charset="0"/>
                <a:cs typeface="Calibri" panose="020F0502020204030204" pitchFamily="34" charset="0"/>
              </a:rPr>
              <a:t>13 143 349</a:t>
            </a:r>
            <a:r>
              <a:rPr lang="bg-BG" sz="2100" dirty="0">
                <a:latin typeface="Calibri" panose="020F0502020204030204" pitchFamily="34" charset="0"/>
                <a:ea typeface="Calibri" panose="020F0502020204030204" pitchFamily="34" charset="0"/>
                <a:cs typeface="Calibri" panose="020F0502020204030204" pitchFamily="34" charset="0"/>
              </a:rPr>
              <a:t>  лв.</a:t>
            </a:r>
          </a:p>
          <a:p>
            <a:pPr algn="just"/>
            <a:endParaRPr lang="bg-BG" sz="20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066148734"/>
      </p:ext>
    </p:extLst>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20688"/>
            <a:ext cx="8229600" cy="1152128"/>
          </a:xfrm>
        </p:spPr>
        <p:txBody>
          <a:bodyPr>
            <a:normAutofit/>
          </a:bodyPr>
          <a:lstStyle/>
          <a:p>
            <a:pPr algn="ctr"/>
            <a:r>
              <a:rPr lang="bg-BG" sz="3200" dirty="0">
                <a:latin typeface="Calibri" panose="020F0502020204030204" pitchFamily="34" charset="0"/>
                <a:ea typeface="Calibri" panose="020F0502020204030204" pitchFamily="34" charset="0"/>
                <a:cs typeface="Calibri" panose="020F0502020204030204" pitchFamily="34" charset="0"/>
              </a:rPr>
              <a:t>ИЗПЪЛНИТЕЛНИ</a:t>
            </a:r>
            <a:r>
              <a:rPr lang="bg-BG" sz="3200" dirty="0">
                <a:latin typeface="Arial" panose="020B0604020202020204" pitchFamily="34" charset="0"/>
                <a:cs typeface="Arial" panose="020B0604020202020204" pitchFamily="34" charset="0"/>
              </a:rPr>
              <a:t> ДЕЛА</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069370629"/>
              </p:ext>
            </p:extLst>
          </p:nvPr>
        </p:nvGraphicFramePr>
        <p:xfrm>
          <a:off x="457200" y="1772816"/>
          <a:ext cx="8229600" cy="432435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633283434"/>
      </p:ext>
    </p:extLst>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488" y="374751"/>
            <a:ext cx="8229600" cy="576064"/>
          </a:xfrm>
        </p:spPr>
        <p:txBody>
          <a:bodyPr>
            <a:noAutofit/>
          </a:bodyPr>
          <a:lstStyle/>
          <a:p>
            <a:pPr algn="ctr"/>
            <a:r>
              <a:rPr lang="bg-BG" sz="3200" dirty="0">
                <a:latin typeface="Calibri" panose="020F0502020204030204" pitchFamily="34" charset="0"/>
                <a:ea typeface="Calibri" panose="020F0502020204030204" pitchFamily="34" charset="0"/>
                <a:cs typeface="Calibri" panose="020F0502020204030204" pitchFamily="34" charset="0"/>
              </a:rPr>
              <a:t>СЪДИИ ПО ВПИСВАНИЯТА</a:t>
            </a:r>
          </a:p>
        </p:txBody>
      </p:sp>
      <p:sp>
        <p:nvSpPr>
          <p:cNvPr id="3" name="Rectangle 2"/>
          <p:cNvSpPr/>
          <p:nvPr/>
        </p:nvSpPr>
        <p:spPr>
          <a:xfrm>
            <a:off x="243599" y="950815"/>
            <a:ext cx="8640960" cy="2677656"/>
          </a:xfrm>
          <a:prstGeom prst="rect">
            <a:avLst/>
          </a:prstGeom>
        </p:spPr>
        <p:txBody>
          <a:bodyPr wrap="square">
            <a:spAutoFit/>
          </a:bodyPr>
          <a:lstStyle/>
          <a:p>
            <a:pPr algn="just"/>
            <a:r>
              <a:rPr lang="bg-BG" sz="20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В Районен съд  Шумен за отчетния период са работили двама съдии по вписванията. До момента не е обявен конкурс за заемане на свободната щатна бройка за длъжност „съдия по вписванията“, Юлия Добрева Петрова е назначена до провеждане на конкурс.</a:t>
            </a:r>
          </a:p>
          <a:p>
            <a:pPr algn="just"/>
            <a:r>
              <a:rPr lang="bg-BG" sz="2100" dirty="0">
                <a:latin typeface="Calibri" panose="020F0502020204030204" pitchFamily="34" charset="0"/>
                <a:ea typeface="Calibri" panose="020F0502020204030204" pitchFamily="34" charset="0"/>
                <a:cs typeface="Calibri" panose="020F0502020204030204" pitchFamily="34" charset="0"/>
              </a:rPr>
              <a:t>	За периода от 01.01.2025</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до 31.12.2025</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резултатите от работата на съдиите по вписванията, съгласно данните, които са предоставени на РС Шумен от Служба по вписванията Шумен при Агенция по вписванията гр.София  са следните: </a:t>
            </a:r>
          </a:p>
        </p:txBody>
      </p:sp>
      <p:graphicFrame>
        <p:nvGraphicFramePr>
          <p:cNvPr id="4" name="Table 3"/>
          <p:cNvGraphicFramePr>
            <a:graphicFrameLocks noGrp="1"/>
          </p:cNvGraphicFramePr>
          <p:nvPr>
            <p:extLst>
              <p:ext uri="{D42A27DB-BD31-4B8C-83A1-F6EECF244321}">
                <p14:modId xmlns:p14="http://schemas.microsoft.com/office/powerpoint/2010/main" val="2780969921"/>
              </p:ext>
            </p:extLst>
          </p:nvPr>
        </p:nvGraphicFramePr>
        <p:xfrm>
          <a:off x="261808" y="3628471"/>
          <a:ext cx="8640960" cy="2854778"/>
        </p:xfrm>
        <a:graphic>
          <a:graphicData uri="http://schemas.openxmlformats.org/drawingml/2006/table">
            <a:tbl>
              <a:tblPr firstRow="1" firstCol="1" bandRow="1">
                <a:tableStyleId>{21E4AEA4-8DFA-4A89-87EB-49C32662AFE0}</a:tableStyleId>
              </a:tblPr>
              <a:tblGrid>
                <a:gridCol w="1645896">
                  <a:extLst>
                    <a:ext uri="{9D8B030D-6E8A-4147-A177-3AD203B41FA5}">
                      <a16:colId xmlns:a16="http://schemas.microsoft.com/office/drawing/2014/main" xmlns="" val="20000"/>
                    </a:ext>
                  </a:extLst>
                </a:gridCol>
                <a:gridCol w="1458369">
                  <a:extLst>
                    <a:ext uri="{9D8B030D-6E8A-4147-A177-3AD203B41FA5}">
                      <a16:colId xmlns:a16="http://schemas.microsoft.com/office/drawing/2014/main" xmlns="" val="20001"/>
                    </a:ext>
                  </a:extLst>
                </a:gridCol>
                <a:gridCol w="1296144">
                  <a:extLst>
                    <a:ext uri="{9D8B030D-6E8A-4147-A177-3AD203B41FA5}">
                      <a16:colId xmlns:a16="http://schemas.microsoft.com/office/drawing/2014/main" xmlns="" val="20002"/>
                    </a:ext>
                  </a:extLst>
                </a:gridCol>
                <a:gridCol w="1360231">
                  <a:extLst>
                    <a:ext uri="{9D8B030D-6E8A-4147-A177-3AD203B41FA5}">
                      <a16:colId xmlns:a16="http://schemas.microsoft.com/office/drawing/2014/main" xmlns="" val="20003"/>
                    </a:ext>
                  </a:extLst>
                </a:gridCol>
                <a:gridCol w="2880320">
                  <a:extLst>
                    <a:ext uri="{9D8B030D-6E8A-4147-A177-3AD203B41FA5}">
                      <a16:colId xmlns:a16="http://schemas.microsoft.com/office/drawing/2014/main" xmlns="" val="20004"/>
                    </a:ext>
                  </a:extLst>
                </a:gridCol>
              </a:tblGrid>
              <a:tr h="582314">
                <a:tc>
                  <a:txBody>
                    <a:bodyPr/>
                    <a:lstStyle/>
                    <a:p>
                      <a:pPr marR="180340" algn="just">
                        <a:lnSpc>
                          <a:spcPct val="115000"/>
                        </a:lnSpc>
                        <a:spcAft>
                          <a:spcPts val="1000"/>
                        </a:spcAft>
                      </a:pPr>
                      <a:r>
                        <a:rPr lang="bg-BG" sz="1600" dirty="0">
                          <a:effectLst/>
                          <a:latin typeface="Calibri" panose="020F0502020204030204" pitchFamily="34" charset="0"/>
                          <a:ea typeface="Calibri" panose="020F0502020204030204" pitchFamily="34" charset="0"/>
                          <a:cs typeface="Calibri" panose="020F0502020204030204" pitchFamily="34" charset="0"/>
                        </a:rPr>
                        <a:t>СЪДИЯ</a:t>
                      </a:r>
                    </a:p>
                  </a:txBody>
                  <a:tcPr marL="68580" marR="68580" marT="0" marB="0"/>
                </a:tc>
                <a:tc>
                  <a:txBody>
                    <a:bodyPr/>
                    <a:lstStyle/>
                    <a:p>
                      <a:pPr marR="180340" algn="just">
                        <a:lnSpc>
                          <a:spcPct val="115000"/>
                        </a:lnSpc>
                        <a:spcAft>
                          <a:spcPts val="1000"/>
                        </a:spcAft>
                      </a:pPr>
                      <a:r>
                        <a:rPr lang="bg-BG" sz="1600" dirty="0">
                          <a:effectLst/>
                          <a:latin typeface="Calibri" panose="020F0502020204030204" pitchFamily="34" charset="0"/>
                          <a:ea typeface="Calibri" panose="020F0502020204030204" pitchFamily="34" charset="0"/>
                          <a:cs typeface="Calibri" panose="020F0502020204030204" pitchFamily="34" charset="0"/>
                        </a:rPr>
                        <a:t>ВПИСВАНИЯ</a:t>
                      </a:r>
                    </a:p>
                  </a:txBody>
                  <a:tcPr marL="68580" marR="68580" marT="0" marB="0"/>
                </a:tc>
                <a:tc>
                  <a:txBody>
                    <a:bodyPr/>
                    <a:lstStyle/>
                    <a:p>
                      <a:pPr marR="180340" algn="l">
                        <a:lnSpc>
                          <a:spcPct val="115000"/>
                        </a:lnSpc>
                        <a:spcAft>
                          <a:spcPts val="1000"/>
                        </a:spcAft>
                      </a:pPr>
                      <a:r>
                        <a:rPr lang="bg-BG" sz="1600" dirty="0">
                          <a:effectLst/>
                          <a:latin typeface="Calibri" panose="020F0502020204030204" pitchFamily="34" charset="0"/>
                          <a:ea typeface="Calibri" panose="020F0502020204030204" pitchFamily="34" charset="0"/>
                          <a:cs typeface="Calibri" panose="020F0502020204030204" pitchFamily="34" charset="0"/>
                        </a:rPr>
                        <a:t>УДОСТО-ВЕРЕНИЯ</a:t>
                      </a:r>
                    </a:p>
                  </a:txBody>
                  <a:tcPr marL="68580" marR="68580" marT="0" marB="0"/>
                </a:tc>
                <a:tc>
                  <a:txBody>
                    <a:bodyPr/>
                    <a:lstStyle/>
                    <a:p>
                      <a:pPr marR="180340" algn="just">
                        <a:lnSpc>
                          <a:spcPct val="115000"/>
                        </a:lnSpc>
                        <a:spcAft>
                          <a:spcPts val="1000"/>
                        </a:spcAft>
                      </a:pPr>
                      <a:r>
                        <a:rPr lang="bg-BG" sz="1600" dirty="0">
                          <a:effectLst/>
                          <a:latin typeface="Calibri" panose="020F0502020204030204" pitchFamily="34" charset="0"/>
                          <a:ea typeface="Calibri" panose="020F0502020204030204" pitchFamily="34" charset="0"/>
                          <a:cs typeface="Calibri" panose="020F0502020204030204" pitchFamily="34" charset="0"/>
                        </a:rPr>
                        <a:t>ПРЕПИСИ</a:t>
                      </a:r>
                    </a:p>
                  </a:txBody>
                  <a:tcPr marL="68580" marR="68580" marT="0" marB="0"/>
                </a:tc>
                <a:tc>
                  <a:txBody>
                    <a:bodyPr/>
                    <a:lstStyle/>
                    <a:p>
                      <a:pPr marR="180340" algn="just">
                        <a:lnSpc>
                          <a:spcPct val="115000"/>
                        </a:lnSpc>
                        <a:spcAft>
                          <a:spcPts val="1000"/>
                        </a:spcAft>
                      </a:pPr>
                      <a:r>
                        <a:rPr lang="bg-BG" sz="1600" dirty="0">
                          <a:effectLst/>
                          <a:latin typeface="Calibri" panose="020F0502020204030204" pitchFamily="34" charset="0"/>
                          <a:ea typeface="Calibri" panose="020F0502020204030204" pitchFamily="34" charset="0"/>
                          <a:cs typeface="Calibri" panose="020F0502020204030204" pitchFamily="34" charset="0"/>
                        </a:rPr>
                        <a:t>ОТКАЗИ</a:t>
                      </a:r>
                    </a:p>
                  </a:txBody>
                  <a:tcPr marL="68580" marR="68580" marT="0" marB="0"/>
                </a:tc>
                <a:extLst>
                  <a:ext uri="{0D108BD9-81ED-4DB2-BD59-A6C34878D82A}">
                    <a16:rowId xmlns:a16="http://schemas.microsoft.com/office/drawing/2014/main" xmlns="" val="10000"/>
                  </a:ext>
                </a:extLst>
              </a:tr>
              <a:tr h="791001">
                <a:tc>
                  <a:txBody>
                    <a:bodyPr/>
                    <a:lstStyle/>
                    <a:p>
                      <a:pPr marR="180340" algn="just">
                        <a:lnSpc>
                          <a:spcPct val="115000"/>
                        </a:lnSpc>
                        <a:spcAft>
                          <a:spcPts val="1000"/>
                        </a:spcAft>
                      </a:pPr>
                      <a:r>
                        <a:rPr lang="bg-BG" sz="1800" dirty="0">
                          <a:effectLst/>
                          <a:latin typeface="Calibri" panose="020F0502020204030204" pitchFamily="34" charset="0"/>
                          <a:ea typeface="Calibri" panose="020F0502020204030204" pitchFamily="34" charset="0"/>
                          <a:cs typeface="Calibri" panose="020F0502020204030204" pitchFamily="34" charset="0"/>
                        </a:rPr>
                        <a:t>З.</a:t>
                      </a:r>
                    </a:p>
                    <a:p>
                      <a:pPr marR="180340" algn="just">
                        <a:lnSpc>
                          <a:spcPct val="115000"/>
                        </a:lnSpc>
                        <a:spcAft>
                          <a:spcPts val="1000"/>
                        </a:spcAft>
                      </a:pPr>
                      <a:r>
                        <a:rPr lang="bg-BG" sz="1800" dirty="0">
                          <a:effectLst/>
                          <a:latin typeface="Calibri" panose="020F0502020204030204" pitchFamily="34" charset="0"/>
                          <a:ea typeface="Calibri" panose="020F0502020204030204" pitchFamily="34" charset="0"/>
                          <a:cs typeface="Calibri" panose="020F0502020204030204" pitchFamily="34" charset="0"/>
                        </a:rPr>
                        <a:t>ЙОРДАНОВА</a:t>
                      </a:r>
                    </a:p>
                  </a:txBody>
                  <a:tcPr marL="68580" marR="68580" marT="0" marB="0"/>
                </a:tc>
                <a:tc>
                  <a:txBody>
                    <a:bodyPr/>
                    <a:lstStyle/>
                    <a:p>
                      <a:pPr marR="180340" indent="449580" algn="l">
                        <a:lnSpc>
                          <a:spcPct val="115000"/>
                        </a:lnSpc>
                        <a:spcAft>
                          <a:spcPts val="1000"/>
                        </a:spcAft>
                      </a:pPr>
                      <a:r>
                        <a:rPr lang="bg-BG" sz="2000" dirty="0">
                          <a:effectLst/>
                          <a:latin typeface="Calibri" panose="020F0502020204030204" pitchFamily="34" charset="0"/>
                          <a:ea typeface="Calibri" panose="020F0502020204030204" pitchFamily="34" charset="0"/>
                          <a:cs typeface="Calibri" panose="020F0502020204030204" pitchFamily="34" charset="0"/>
                        </a:rPr>
                        <a:t>390</a:t>
                      </a:r>
                      <a:r>
                        <a:rPr lang="en-US" sz="2000" dirty="0">
                          <a:effectLst/>
                          <a:latin typeface="Calibri" panose="020F0502020204030204" pitchFamily="34" charset="0"/>
                          <a:ea typeface="Calibri" panose="020F0502020204030204" pitchFamily="34" charset="0"/>
                          <a:cs typeface="Calibri" panose="020F0502020204030204" pitchFamily="34" charset="0"/>
                        </a:rPr>
                        <a:t>9</a:t>
                      </a:r>
                      <a:endParaRPr lang="bg-BG" sz="20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R="180340" indent="449580" algn="l">
                        <a:lnSpc>
                          <a:spcPct val="115000"/>
                        </a:lnSpc>
                        <a:spcAft>
                          <a:spcPts val="1000"/>
                        </a:spcAft>
                      </a:pPr>
                      <a:r>
                        <a:rPr lang="bg-BG" sz="2000" dirty="0">
                          <a:effectLst/>
                          <a:latin typeface="Calibri" panose="020F0502020204030204" pitchFamily="34" charset="0"/>
                          <a:ea typeface="Calibri" panose="020F0502020204030204" pitchFamily="34" charset="0"/>
                          <a:cs typeface="Calibri" panose="020F0502020204030204" pitchFamily="34" charset="0"/>
                        </a:rPr>
                        <a:t>222</a:t>
                      </a:r>
                      <a:r>
                        <a:rPr lang="en-US" sz="2000" dirty="0">
                          <a:effectLst/>
                          <a:latin typeface="Calibri" panose="020F0502020204030204" pitchFamily="34" charset="0"/>
                          <a:ea typeface="Calibri" panose="020F0502020204030204" pitchFamily="34" charset="0"/>
                          <a:cs typeface="Calibri" panose="020F0502020204030204" pitchFamily="34" charset="0"/>
                        </a:rPr>
                        <a:t>7</a:t>
                      </a:r>
                      <a:endParaRPr lang="bg-BG" sz="20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R="180340" indent="449580" algn="l">
                        <a:lnSpc>
                          <a:spcPct val="115000"/>
                        </a:lnSpc>
                        <a:spcAft>
                          <a:spcPts val="1000"/>
                        </a:spcAft>
                      </a:pPr>
                      <a:r>
                        <a:rPr lang="bg-BG" sz="2000">
                          <a:effectLst/>
                          <a:latin typeface="Calibri" panose="020F0502020204030204" pitchFamily="34" charset="0"/>
                          <a:ea typeface="Calibri" panose="020F0502020204030204" pitchFamily="34" charset="0"/>
                          <a:cs typeface="Calibri" panose="020F0502020204030204" pitchFamily="34" charset="0"/>
                        </a:rPr>
                        <a:t>1559</a:t>
                      </a:r>
                    </a:p>
                  </a:txBody>
                  <a:tcPr marL="68580" marR="68580" marT="0" marB="0"/>
                </a:tc>
                <a:tc>
                  <a:txBody>
                    <a:bodyPr/>
                    <a:lstStyle/>
                    <a:p>
                      <a:pPr marR="180340" indent="449580" algn="l">
                        <a:lnSpc>
                          <a:spcPct val="115000"/>
                        </a:lnSpc>
                        <a:spcAft>
                          <a:spcPts val="1000"/>
                        </a:spcAft>
                      </a:pPr>
                      <a:r>
                        <a:rPr lang="bg-BG" sz="1800">
                          <a:effectLst/>
                          <a:latin typeface="Calibri" panose="020F0502020204030204" pitchFamily="34" charset="0"/>
                          <a:ea typeface="Calibri" panose="020F0502020204030204" pitchFamily="34" charset="0"/>
                          <a:cs typeface="Calibri" panose="020F0502020204030204" pitchFamily="34" charset="0"/>
                        </a:rPr>
                        <a:t>12 необжалвани</a:t>
                      </a:r>
                    </a:p>
                  </a:txBody>
                  <a:tcPr marL="68580" marR="68580" marT="0" marB="0"/>
                </a:tc>
                <a:extLst>
                  <a:ext uri="{0D108BD9-81ED-4DB2-BD59-A6C34878D82A}">
                    <a16:rowId xmlns:a16="http://schemas.microsoft.com/office/drawing/2014/main" xmlns="" val="10001"/>
                  </a:ext>
                </a:extLst>
              </a:tr>
              <a:tr h="1128488">
                <a:tc>
                  <a:txBody>
                    <a:bodyPr/>
                    <a:lstStyle/>
                    <a:p>
                      <a:pPr marR="180340" algn="just">
                        <a:lnSpc>
                          <a:spcPct val="115000"/>
                        </a:lnSpc>
                        <a:spcAft>
                          <a:spcPts val="1000"/>
                        </a:spcAft>
                      </a:pPr>
                      <a:r>
                        <a:rPr lang="bg-BG" sz="1800" dirty="0">
                          <a:effectLst/>
                          <a:latin typeface="Calibri" panose="020F0502020204030204" pitchFamily="34" charset="0"/>
                          <a:ea typeface="Calibri" panose="020F0502020204030204" pitchFamily="34" charset="0"/>
                          <a:cs typeface="Calibri" panose="020F0502020204030204" pitchFamily="34" charset="0"/>
                        </a:rPr>
                        <a:t>Ю.</a:t>
                      </a:r>
                    </a:p>
                    <a:p>
                      <a:pPr marR="180340" algn="just">
                        <a:lnSpc>
                          <a:spcPct val="115000"/>
                        </a:lnSpc>
                        <a:spcAft>
                          <a:spcPts val="1000"/>
                        </a:spcAft>
                      </a:pPr>
                      <a:r>
                        <a:rPr lang="bg-BG" sz="1800" dirty="0">
                          <a:effectLst/>
                          <a:latin typeface="Calibri" panose="020F0502020204030204" pitchFamily="34" charset="0"/>
                          <a:ea typeface="Calibri" panose="020F0502020204030204" pitchFamily="34" charset="0"/>
                          <a:cs typeface="Calibri" panose="020F0502020204030204" pitchFamily="34" charset="0"/>
                        </a:rPr>
                        <a:t>ДОБРЕВА</a:t>
                      </a:r>
                    </a:p>
                  </a:txBody>
                  <a:tcPr marL="68580" marR="68580" marT="0" marB="0"/>
                </a:tc>
                <a:tc>
                  <a:txBody>
                    <a:bodyPr/>
                    <a:lstStyle/>
                    <a:p>
                      <a:pPr marR="180340" indent="449580" algn="l">
                        <a:lnSpc>
                          <a:spcPct val="115000"/>
                        </a:lnSpc>
                        <a:spcAft>
                          <a:spcPts val="1000"/>
                        </a:spcAft>
                      </a:pPr>
                      <a:r>
                        <a:rPr lang="bg-BG" sz="2000" dirty="0">
                          <a:effectLst/>
                          <a:latin typeface="Calibri" panose="020F0502020204030204" pitchFamily="34" charset="0"/>
                          <a:ea typeface="Calibri" panose="020F0502020204030204" pitchFamily="34" charset="0"/>
                          <a:cs typeface="Calibri" panose="020F0502020204030204" pitchFamily="34" charset="0"/>
                        </a:rPr>
                        <a:t>4214</a:t>
                      </a:r>
                    </a:p>
                  </a:txBody>
                  <a:tcPr marL="68580" marR="68580" marT="0" marB="0"/>
                </a:tc>
                <a:tc>
                  <a:txBody>
                    <a:bodyPr/>
                    <a:lstStyle/>
                    <a:p>
                      <a:pPr marR="180340" indent="449580" algn="l">
                        <a:lnSpc>
                          <a:spcPct val="115000"/>
                        </a:lnSpc>
                        <a:spcAft>
                          <a:spcPts val="1000"/>
                        </a:spcAft>
                      </a:pPr>
                      <a:r>
                        <a:rPr lang="bg-BG" sz="2000" dirty="0">
                          <a:effectLst/>
                          <a:latin typeface="Calibri" panose="020F0502020204030204" pitchFamily="34" charset="0"/>
                          <a:ea typeface="Calibri" panose="020F0502020204030204" pitchFamily="34" charset="0"/>
                          <a:cs typeface="Calibri" panose="020F0502020204030204" pitchFamily="34" charset="0"/>
                        </a:rPr>
                        <a:t>2168</a:t>
                      </a:r>
                    </a:p>
                  </a:txBody>
                  <a:tcPr marL="68580" marR="68580" marT="0" marB="0"/>
                </a:tc>
                <a:tc>
                  <a:txBody>
                    <a:bodyPr/>
                    <a:lstStyle/>
                    <a:p>
                      <a:pPr marR="180340" indent="449580" algn="l">
                        <a:lnSpc>
                          <a:spcPct val="115000"/>
                        </a:lnSpc>
                        <a:spcAft>
                          <a:spcPts val="1000"/>
                        </a:spcAft>
                      </a:pPr>
                      <a:r>
                        <a:rPr lang="bg-BG" sz="2000" dirty="0">
                          <a:effectLst/>
                          <a:latin typeface="Calibri" panose="020F0502020204030204" pitchFamily="34" charset="0"/>
                          <a:ea typeface="Calibri" panose="020F0502020204030204" pitchFamily="34" charset="0"/>
                          <a:cs typeface="Calibri" panose="020F0502020204030204" pitchFamily="34" charset="0"/>
                        </a:rPr>
                        <a:t>1742</a:t>
                      </a:r>
                    </a:p>
                  </a:txBody>
                  <a:tcPr marL="68580" marR="68580" marT="0" marB="0"/>
                </a:tc>
                <a:tc>
                  <a:txBody>
                    <a:bodyPr/>
                    <a:lstStyle/>
                    <a:p>
                      <a:pPr marR="180340" indent="449580" algn="l">
                        <a:lnSpc>
                          <a:spcPct val="115000"/>
                        </a:lnSpc>
                        <a:spcAft>
                          <a:spcPts val="1000"/>
                        </a:spcAft>
                      </a:pPr>
                      <a:r>
                        <a:rPr lang="bg-BG" sz="1800" dirty="0">
                          <a:effectLst/>
                          <a:latin typeface="Calibri" panose="020F0502020204030204" pitchFamily="34" charset="0"/>
                          <a:ea typeface="Calibri" panose="020F0502020204030204" pitchFamily="34" charset="0"/>
                          <a:cs typeface="Calibri" panose="020F0502020204030204" pitchFamily="34" charset="0"/>
                        </a:rPr>
                        <a:t>10  необжалвани</a:t>
                      </a:r>
                    </a:p>
                    <a:p>
                      <a:pPr marR="180340" indent="449580" algn="l">
                        <a:lnSpc>
                          <a:spcPct val="115000"/>
                        </a:lnSpc>
                        <a:spcAft>
                          <a:spcPts val="1000"/>
                        </a:spcAft>
                      </a:pPr>
                      <a:r>
                        <a:rPr lang="bg-BG" sz="1800" dirty="0">
                          <a:effectLst/>
                          <a:latin typeface="Calibri" panose="020F0502020204030204" pitchFamily="34" charset="0"/>
                          <a:ea typeface="Calibri" panose="020F0502020204030204" pitchFamily="34" charset="0"/>
                          <a:cs typeface="Calibri" panose="020F0502020204030204" pitchFamily="34" charset="0"/>
                        </a:rPr>
                        <a:t>1-обжалван и потвърден</a:t>
                      </a:r>
                    </a:p>
                  </a:txBody>
                  <a:tcPr marL="68580" marR="68580" marT="0" marB="0"/>
                </a:tc>
                <a:extLst>
                  <a:ext uri="{0D108BD9-81ED-4DB2-BD59-A6C34878D82A}">
                    <a16:rowId xmlns:a16="http://schemas.microsoft.com/office/drawing/2014/main" xmlns="" val="10002"/>
                  </a:ext>
                </a:extLst>
              </a:tr>
              <a:tr h="352975">
                <a:tc>
                  <a:txBody>
                    <a:bodyPr/>
                    <a:lstStyle/>
                    <a:p>
                      <a:pPr marR="180340" indent="449580" algn="just">
                        <a:lnSpc>
                          <a:spcPct val="115000"/>
                        </a:lnSpc>
                        <a:spcAft>
                          <a:spcPts val="1000"/>
                        </a:spcAft>
                      </a:pPr>
                      <a:r>
                        <a:rPr lang="bg-BG" sz="1800">
                          <a:effectLst/>
                          <a:latin typeface="Calibri" panose="020F0502020204030204" pitchFamily="34" charset="0"/>
                          <a:ea typeface="Calibri" panose="020F0502020204030204" pitchFamily="34" charset="0"/>
                          <a:cs typeface="Calibri" panose="020F0502020204030204" pitchFamily="34" charset="0"/>
                        </a:rPr>
                        <a:t>Общо</a:t>
                      </a:r>
                    </a:p>
                  </a:txBody>
                  <a:tcPr marL="68580" marR="68580" marT="0" marB="0"/>
                </a:tc>
                <a:tc>
                  <a:txBody>
                    <a:bodyPr/>
                    <a:lstStyle/>
                    <a:p>
                      <a:pPr marR="180340" indent="449580" algn="l">
                        <a:lnSpc>
                          <a:spcPct val="115000"/>
                        </a:lnSpc>
                        <a:spcAft>
                          <a:spcPts val="1000"/>
                        </a:spcAft>
                      </a:pPr>
                      <a:r>
                        <a:rPr lang="bg-BG" sz="2000" dirty="0">
                          <a:effectLst/>
                          <a:latin typeface="Calibri" panose="020F0502020204030204" pitchFamily="34" charset="0"/>
                          <a:ea typeface="Calibri" panose="020F0502020204030204" pitchFamily="34" charset="0"/>
                          <a:cs typeface="Calibri" panose="020F0502020204030204" pitchFamily="34" charset="0"/>
                        </a:rPr>
                        <a:t>8123</a:t>
                      </a:r>
                    </a:p>
                  </a:txBody>
                  <a:tcPr marL="68580" marR="68580" marT="0" marB="0"/>
                </a:tc>
                <a:tc>
                  <a:txBody>
                    <a:bodyPr/>
                    <a:lstStyle/>
                    <a:p>
                      <a:pPr marR="180340" indent="449580" algn="l">
                        <a:lnSpc>
                          <a:spcPct val="115000"/>
                        </a:lnSpc>
                        <a:spcAft>
                          <a:spcPts val="1000"/>
                        </a:spcAft>
                      </a:pPr>
                      <a:r>
                        <a:rPr lang="bg-BG" sz="2000" dirty="0">
                          <a:effectLst/>
                          <a:latin typeface="Calibri" panose="020F0502020204030204" pitchFamily="34" charset="0"/>
                          <a:ea typeface="Calibri" panose="020F0502020204030204" pitchFamily="34" charset="0"/>
                          <a:cs typeface="Calibri" panose="020F0502020204030204" pitchFamily="34" charset="0"/>
                        </a:rPr>
                        <a:t>4395</a:t>
                      </a:r>
                    </a:p>
                  </a:txBody>
                  <a:tcPr marL="68580" marR="68580" marT="0" marB="0"/>
                </a:tc>
                <a:tc>
                  <a:txBody>
                    <a:bodyPr/>
                    <a:lstStyle/>
                    <a:p>
                      <a:pPr marR="180340" indent="449580" algn="l">
                        <a:lnSpc>
                          <a:spcPct val="115000"/>
                        </a:lnSpc>
                        <a:spcAft>
                          <a:spcPts val="1000"/>
                        </a:spcAft>
                      </a:pPr>
                      <a:r>
                        <a:rPr lang="bg-BG" sz="2000" dirty="0">
                          <a:effectLst/>
                          <a:latin typeface="Calibri" panose="020F0502020204030204" pitchFamily="34" charset="0"/>
                          <a:ea typeface="Calibri" panose="020F0502020204030204" pitchFamily="34" charset="0"/>
                          <a:cs typeface="Calibri" panose="020F0502020204030204" pitchFamily="34" charset="0"/>
                        </a:rPr>
                        <a:t>3301</a:t>
                      </a:r>
                    </a:p>
                  </a:txBody>
                  <a:tcPr marL="68580" marR="68580" marT="0" marB="0"/>
                </a:tc>
                <a:tc>
                  <a:txBody>
                    <a:bodyPr/>
                    <a:lstStyle/>
                    <a:p>
                      <a:pPr marR="180340" indent="449580" algn="l">
                        <a:lnSpc>
                          <a:spcPct val="115000"/>
                        </a:lnSpc>
                        <a:spcAft>
                          <a:spcPts val="1000"/>
                        </a:spcAft>
                      </a:pPr>
                      <a:r>
                        <a:rPr lang="bg-BG" sz="1800" dirty="0">
                          <a:effectLst/>
                          <a:latin typeface="Calibri" panose="020F0502020204030204" pitchFamily="34" charset="0"/>
                          <a:ea typeface="Calibri" panose="020F0502020204030204" pitchFamily="34" charset="0"/>
                          <a:cs typeface="Calibri" panose="020F0502020204030204" pitchFamily="34" charset="0"/>
                        </a:rPr>
                        <a:t>23</a:t>
                      </a:r>
                    </a:p>
                  </a:txBody>
                  <a:tcPr marL="68580" marR="68580" marT="0" marB="0"/>
                </a:tc>
                <a:extLst>
                  <a:ext uri="{0D108BD9-81ED-4DB2-BD59-A6C34878D82A}">
                    <a16:rowId xmlns:a16="http://schemas.microsoft.com/office/drawing/2014/main" xmlns="" val="10003"/>
                  </a:ext>
                </a:extLst>
              </a:tr>
            </a:tbl>
          </a:graphicData>
        </a:graphic>
      </p:graphicFrame>
    </p:spTree>
    <p:extLst>
      <p:ext uri="{BB962C8B-B14F-4D97-AF65-F5344CB8AC3E}">
        <p14:creationId xmlns:p14="http://schemas.microsoft.com/office/powerpoint/2010/main" val="76054503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20688"/>
            <a:ext cx="8229600" cy="701824"/>
          </a:xfrm>
        </p:spPr>
        <p:txBody>
          <a:bodyPr>
            <a:normAutofit/>
          </a:bodyPr>
          <a:lstStyle/>
          <a:p>
            <a:pPr algn="ctr"/>
            <a:r>
              <a:rPr lang="bg-BG" sz="3200" b="1" dirty="0">
                <a:latin typeface="Calibri" panose="020F0502020204030204" pitchFamily="34" charset="0"/>
                <a:ea typeface="Calibri" panose="020F0502020204030204" pitchFamily="34" charset="0"/>
                <a:cs typeface="Calibri" panose="020F0502020204030204" pitchFamily="34" charset="0"/>
              </a:rPr>
              <a:t>БЮРО СЪДИМОСТ</a:t>
            </a:r>
          </a:p>
        </p:txBody>
      </p:sp>
      <p:sp>
        <p:nvSpPr>
          <p:cNvPr id="3" name="Rectangle 2"/>
          <p:cNvSpPr/>
          <p:nvPr/>
        </p:nvSpPr>
        <p:spPr>
          <a:xfrm>
            <a:off x="287524" y="1412776"/>
            <a:ext cx="8568952" cy="5262979"/>
          </a:xfrm>
          <a:prstGeom prst="rect">
            <a:avLst/>
          </a:prstGeom>
        </p:spPr>
        <p:txBody>
          <a:bodyPr wrap="square">
            <a:spAutoFit/>
          </a:bodyPr>
          <a:lstStyle/>
          <a:p>
            <a:pPr algn="just"/>
            <a:r>
              <a:rPr lang="bg-BG" sz="20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В Бюро „Съдимост“ при Районен съд Шумен работят двама служители, чиято професионална подготовка е много добра, с дългогодишен опит в съдебната система, придобили са необходимите знания и умения и работят без затруднения.  Обемът на работата на Бюро „Съдимост“ при Районен съд Шумен през отчетния период запазва своята тенденцията. Въведената възможност за издаване на свидетелства за съдимост по електронен път не е довела до съществено намаляване обема на работа, макар тя безспорно да улеснява обслужването на гражданите и да е съществено удобство за тях. </a:t>
            </a:r>
          </a:p>
          <a:p>
            <a:pPr algn="just"/>
            <a:r>
              <a:rPr lang="bg-BG" sz="2100" dirty="0">
                <a:latin typeface="Calibri" panose="020F0502020204030204" pitchFamily="34" charset="0"/>
                <a:ea typeface="Calibri" panose="020F0502020204030204" pitchFamily="34" charset="0"/>
                <a:cs typeface="Calibri" panose="020F0502020204030204" pitchFamily="34" charset="0"/>
              </a:rPr>
              <a:t>	В Бюро „Съдимост“ при Районен съд Шумен продължава работата с  внедрения нов програмен продукт, за работата във връзка с  влизането в сила от 01.09.2022</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на Наредбата за изменение и допълнение на Наредба № 8 от 2008</a:t>
            </a:r>
            <a:r>
              <a:rPr lang="en-US" sz="2100" dirty="0">
                <a:latin typeface="Calibri" panose="020F0502020204030204" pitchFamily="34" charset="0"/>
                <a:ea typeface="Calibri" panose="020F0502020204030204" pitchFamily="34" charset="0"/>
                <a:cs typeface="Calibri" panose="020F0502020204030204" pitchFamily="34" charset="0"/>
              </a:rPr>
              <a:t> </a:t>
            </a:r>
            <a:r>
              <a:rPr lang="bg-BG" sz="2100" dirty="0">
                <a:latin typeface="Calibri" panose="020F0502020204030204" pitchFamily="34" charset="0"/>
                <a:ea typeface="Calibri" panose="020F0502020204030204" pitchFamily="34" charset="0"/>
                <a:cs typeface="Calibri" panose="020F0502020204030204" pitchFamily="34" charset="0"/>
              </a:rPr>
              <a:t>г. за функциите и организацията на дейността на бюрата за съдимост. Добрата квалификация и дългогодишния опит на служителите от Бюро „Съдимост“ са гаранция за ефективността и качеството на работата им. </a:t>
            </a:r>
          </a:p>
        </p:txBody>
      </p:sp>
    </p:spTree>
    <p:extLst>
      <p:ext uri="{BB962C8B-B14F-4D97-AF65-F5344CB8AC3E}">
        <p14:creationId xmlns:p14="http://schemas.microsoft.com/office/powerpoint/2010/main" val="151366226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7524" y="764704"/>
            <a:ext cx="8568952" cy="738664"/>
          </a:xfrm>
          <a:prstGeom prst="rect">
            <a:avLst/>
          </a:prstGeom>
        </p:spPr>
        <p:txBody>
          <a:bodyPr wrap="square">
            <a:spAutoFit/>
          </a:bodyPr>
          <a:lstStyle/>
          <a:p>
            <a:pPr algn="just"/>
            <a:r>
              <a:rPr lang="bg-BG" sz="2100" dirty="0">
                <a:latin typeface="Calibri" panose="020F0502020204030204" pitchFamily="34" charset="0"/>
                <a:ea typeface="Calibri" panose="020F0502020204030204" pitchFamily="34" charset="0"/>
                <a:cs typeface="Calibri" panose="020F0502020204030204" pitchFamily="34" charset="0"/>
              </a:rPr>
              <a:t>Данните за работата на Бюро „Съдимост“ при Районен </a:t>
            </a:r>
            <a:r>
              <a:rPr lang="bg-BG" sz="2100" dirty="0" smtClean="0">
                <a:latin typeface="Calibri" panose="020F0502020204030204" pitchFamily="34" charset="0"/>
                <a:ea typeface="Calibri" panose="020F0502020204030204" pitchFamily="34" charset="0"/>
                <a:cs typeface="Calibri" panose="020F0502020204030204" pitchFamily="34" charset="0"/>
              </a:rPr>
              <a:t>съд </a:t>
            </a:r>
            <a:r>
              <a:rPr lang="bg-BG" sz="2100" dirty="0">
                <a:latin typeface="Calibri" panose="020F0502020204030204" pitchFamily="34" charset="0"/>
                <a:ea typeface="Calibri" panose="020F0502020204030204" pitchFamily="34" charset="0"/>
                <a:cs typeface="Calibri" panose="020F0502020204030204" pitchFamily="34" charset="0"/>
              </a:rPr>
              <a:t>Шумен през отчетния период се онагледява в следната таблица:</a:t>
            </a:r>
          </a:p>
        </p:txBody>
      </p:sp>
      <p:graphicFrame>
        <p:nvGraphicFramePr>
          <p:cNvPr id="3" name="Table 2"/>
          <p:cNvGraphicFramePr>
            <a:graphicFrameLocks noGrp="1"/>
          </p:cNvGraphicFramePr>
          <p:nvPr>
            <p:extLst>
              <p:ext uri="{D42A27DB-BD31-4B8C-83A1-F6EECF244321}">
                <p14:modId xmlns:p14="http://schemas.microsoft.com/office/powerpoint/2010/main" val="2377237046"/>
              </p:ext>
            </p:extLst>
          </p:nvPr>
        </p:nvGraphicFramePr>
        <p:xfrm>
          <a:off x="1115616" y="2348880"/>
          <a:ext cx="7056784" cy="3674652"/>
        </p:xfrm>
        <a:graphic>
          <a:graphicData uri="http://schemas.openxmlformats.org/drawingml/2006/table">
            <a:tbl>
              <a:tblPr firstRow="1" firstCol="1" lastRow="1" lastCol="1" bandRow="1" bandCol="1">
                <a:tableStyleId>{284E427A-3D55-4303-BF80-6455036E1DE7}</a:tableStyleId>
              </a:tblPr>
              <a:tblGrid>
                <a:gridCol w="1829286">
                  <a:extLst>
                    <a:ext uri="{9D8B030D-6E8A-4147-A177-3AD203B41FA5}">
                      <a16:colId xmlns:a16="http://schemas.microsoft.com/office/drawing/2014/main" xmlns="" val="20000"/>
                    </a:ext>
                  </a:extLst>
                </a:gridCol>
                <a:gridCol w="1699106">
                  <a:extLst>
                    <a:ext uri="{9D8B030D-6E8A-4147-A177-3AD203B41FA5}">
                      <a16:colId xmlns:a16="http://schemas.microsoft.com/office/drawing/2014/main" xmlns="" val="20001"/>
                    </a:ext>
                  </a:extLst>
                </a:gridCol>
                <a:gridCol w="2069656">
                  <a:extLst>
                    <a:ext uri="{9D8B030D-6E8A-4147-A177-3AD203B41FA5}">
                      <a16:colId xmlns:a16="http://schemas.microsoft.com/office/drawing/2014/main" xmlns="" val="20002"/>
                    </a:ext>
                  </a:extLst>
                </a:gridCol>
                <a:gridCol w="1458736">
                  <a:extLst>
                    <a:ext uri="{9D8B030D-6E8A-4147-A177-3AD203B41FA5}">
                      <a16:colId xmlns:a16="http://schemas.microsoft.com/office/drawing/2014/main" xmlns="" val="20003"/>
                    </a:ext>
                  </a:extLst>
                </a:gridCol>
              </a:tblGrid>
              <a:tr h="1151596">
                <a:tc>
                  <a:txBody>
                    <a:bodyPr/>
                    <a:lstStyle/>
                    <a:p>
                      <a:pPr marR="180340" algn="ctr">
                        <a:lnSpc>
                          <a:spcPct val="100000"/>
                        </a:lnSpc>
                        <a:spcAft>
                          <a:spcPts val="0"/>
                        </a:spcAft>
                      </a:pPr>
                      <a:endParaRPr lang="bg-BG" sz="1800" dirty="0">
                        <a:effectLst/>
                        <a:latin typeface="Calibri" panose="020F0502020204030204" pitchFamily="34" charset="0"/>
                        <a:ea typeface="Calibri" panose="020F0502020204030204" pitchFamily="34" charset="0"/>
                        <a:cs typeface="Calibri" panose="020F0502020204030204" pitchFamily="34" charset="0"/>
                      </a:endParaRPr>
                    </a:p>
                    <a:p>
                      <a:pPr marR="180340" algn="ctr">
                        <a:lnSpc>
                          <a:spcPct val="100000"/>
                        </a:lnSpc>
                        <a:spcAft>
                          <a:spcPts val="0"/>
                        </a:spcAft>
                      </a:pPr>
                      <a:endParaRPr lang="bg-BG" sz="1800" dirty="0">
                        <a:effectLst/>
                        <a:latin typeface="Calibri" panose="020F0502020204030204" pitchFamily="34" charset="0"/>
                        <a:ea typeface="Calibri" panose="020F0502020204030204" pitchFamily="34" charset="0"/>
                        <a:cs typeface="Calibri" panose="020F0502020204030204" pitchFamily="34" charset="0"/>
                      </a:endParaRPr>
                    </a:p>
                    <a:p>
                      <a:pPr marR="180340" algn="ctr">
                        <a:lnSpc>
                          <a:spcPct val="100000"/>
                        </a:lnSpc>
                        <a:spcAft>
                          <a:spcPts val="0"/>
                        </a:spcAft>
                      </a:pPr>
                      <a:r>
                        <a:rPr lang="bg-BG" sz="1800" dirty="0">
                          <a:effectLst/>
                          <a:latin typeface="Calibri" panose="020F0502020204030204" pitchFamily="34" charset="0"/>
                          <a:ea typeface="Calibri" panose="020F0502020204030204" pitchFamily="34" charset="0"/>
                          <a:cs typeface="Calibri" panose="020F0502020204030204" pitchFamily="34" charset="0"/>
                        </a:rPr>
                        <a:t>година</a:t>
                      </a:r>
                    </a:p>
                  </a:txBody>
                  <a:tcPr marL="68580" marR="68580" marT="0" marB="0"/>
                </a:tc>
                <a:tc>
                  <a:txBody>
                    <a:bodyPr/>
                    <a:lstStyle/>
                    <a:p>
                      <a:pPr marR="180340" algn="just">
                        <a:lnSpc>
                          <a:spcPct val="100000"/>
                        </a:lnSpc>
                        <a:spcAft>
                          <a:spcPts val="0"/>
                        </a:spcAft>
                      </a:pPr>
                      <a:endParaRPr lang="bg-BG" sz="1800" dirty="0">
                        <a:effectLst/>
                        <a:latin typeface="Calibri" panose="020F0502020204030204" pitchFamily="34" charset="0"/>
                        <a:ea typeface="Calibri" panose="020F0502020204030204" pitchFamily="34" charset="0"/>
                        <a:cs typeface="Calibri" panose="020F0502020204030204" pitchFamily="34" charset="0"/>
                      </a:endParaRPr>
                    </a:p>
                    <a:p>
                      <a:pPr marR="180340" algn="just">
                        <a:lnSpc>
                          <a:spcPct val="100000"/>
                        </a:lnSpc>
                        <a:spcAft>
                          <a:spcPts val="0"/>
                        </a:spcAft>
                      </a:pPr>
                      <a:r>
                        <a:rPr lang="bg-BG" sz="1800" dirty="0">
                          <a:effectLst/>
                          <a:latin typeface="Calibri" panose="020F0502020204030204" pitchFamily="34" charset="0"/>
                          <a:ea typeface="Calibri" panose="020F0502020204030204" pitchFamily="34" charset="0"/>
                          <a:cs typeface="Calibri" panose="020F0502020204030204" pitchFamily="34" charset="0"/>
                        </a:rPr>
                        <a:t>Свидетелства за съдимост</a:t>
                      </a:r>
                    </a:p>
                  </a:txBody>
                  <a:tcPr marL="68580" marR="68580" marT="0" marB="0"/>
                </a:tc>
                <a:tc>
                  <a:txBody>
                    <a:bodyPr/>
                    <a:lstStyle/>
                    <a:p>
                      <a:pPr marR="180340" algn="just">
                        <a:lnSpc>
                          <a:spcPct val="100000"/>
                        </a:lnSpc>
                        <a:spcAft>
                          <a:spcPts val="0"/>
                        </a:spcAft>
                      </a:pPr>
                      <a:endParaRPr lang="bg-BG" sz="1800" dirty="0">
                        <a:effectLst/>
                        <a:latin typeface="Calibri" panose="020F0502020204030204" pitchFamily="34" charset="0"/>
                        <a:ea typeface="Calibri" panose="020F0502020204030204" pitchFamily="34" charset="0"/>
                        <a:cs typeface="Calibri" panose="020F0502020204030204" pitchFamily="34" charset="0"/>
                      </a:endParaRPr>
                    </a:p>
                    <a:p>
                      <a:pPr marR="180340" algn="just">
                        <a:lnSpc>
                          <a:spcPct val="100000"/>
                        </a:lnSpc>
                        <a:spcAft>
                          <a:spcPts val="0"/>
                        </a:spcAft>
                      </a:pPr>
                      <a:r>
                        <a:rPr lang="bg-BG" sz="1800" dirty="0">
                          <a:effectLst/>
                          <a:latin typeface="Calibri" panose="020F0502020204030204" pitchFamily="34" charset="0"/>
                          <a:ea typeface="Calibri" panose="020F0502020204030204" pitchFamily="34" charset="0"/>
                          <a:cs typeface="Calibri" panose="020F0502020204030204" pitchFamily="34" charset="0"/>
                        </a:rPr>
                        <a:t>Справки за съдимост</a:t>
                      </a:r>
                    </a:p>
                  </a:txBody>
                  <a:tcPr marL="68580" marR="68580" marT="0" marB="0"/>
                </a:tc>
                <a:tc>
                  <a:txBody>
                    <a:bodyPr/>
                    <a:lstStyle/>
                    <a:p>
                      <a:pPr marR="180340" algn="ctr">
                        <a:lnSpc>
                          <a:spcPct val="100000"/>
                        </a:lnSpc>
                        <a:spcAft>
                          <a:spcPts val="0"/>
                        </a:spcAft>
                      </a:pPr>
                      <a:endParaRPr lang="bg-BG" sz="1800" dirty="0">
                        <a:effectLst/>
                        <a:latin typeface="Calibri" panose="020F0502020204030204" pitchFamily="34" charset="0"/>
                        <a:ea typeface="Calibri" panose="020F0502020204030204" pitchFamily="34" charset="0"/>
                        <a:cs typeface="Calibri" panose="020F0502020204030204" pitchFamily="34" charset="0"/>
                      </a:endParaRPr>
                    </a:p>
                    <a:p>
                      <a:pPr marR="180340" algn="ctr">
                        <a:lnSpc>
                          <a:spcPct val="100000"/>
                        </a:lnSpc>
                        <a:spcAft>
                          <a:spcPts val="0"/>
                        </a:spcAft>
                      </a:pPr>
                      <a:r>
                        <a:rPr lang="bg-BG" sz="1800" dirty="0">
                          <a:effectLst/>
                          <a:latin typeface="Calibri" panose="020F0502020204030204" pitchFamily="34" charset="0"/>
                          <a:ea typeface="Calibri" panose="020F0502020204030204" pitchFamily="34" charset="0"/>
                          <a:cs typeface="Calibri" panose="020F0502020204030204" pitchFamily="34" charset="0"/>
                        </a:rPr>
                        <a:t>Общо</a:t>
                      </a:r>
                    </a:p>
                  </a:txBody>
                  <a:tcPr marL="68580" marR="68580" marT="0" marB="0"/>
                </a:tc>
                <a:extLst>
                  <a:ext uri="{0D108BD9-81ED-4DB2-BD59-A6C34878D82A}">
                    <a16:rowId xmlns:a16="http://schemas.microsoft.com/office/drawing/2014/main" xmlns="" val="10000"/>
                  </a:ext>
                </a:extLst>
              </a:tr>
              <a:tr h="431860">
                <a:tc>
                  <a:txBody>
                    <a:bodyPr/>
                    <a:lstStyle/>
                    <a:p>
                      <a:pPr marR="180340" algn="ctr">
                        <a:lnSpc>
                          <a:spcPct val="100000"/>
                        </a:lnSpc>
                        <a:spcAft>
                          <a:spcPts val="0"/>
                        </a:spcAft>
                      </a:pPr>
                      <a:r>
                        <a:rPr lang="bg-BG" sz="2000" b="0" dirty="0">
                          <a:effectLst/>
                          <a:latin typeface="Calibri" panose="020F0502020204030204" pitchFamily="34" charset="0"/>
                          <a:ea typeface="Calibri" panose="020F0502020204030204" pitchFamily="34" charset="0"/>
                          <a:cs typeface="Calibri" panose="020F0502020204030204" pitchFamily="34" charset="0"/>
                        </a:rPr>
                        <a:t>2022</a:t>
                      </a:r>
                    </a:p>
                  </a:txBody>
                  <a:tcPr marL="68580" marR="68580" marT="0" marB="0">
                    <a:solidFill>
                      <a:schemeClr val="accent2">
                        <a:lumMod val="20000"/>
                        <a:lumOff val="80000"/>
                      </a:schemeClr>
                    </a:solidFill>
                  </a:tcPr>
                </a:tc>
                <a:tc>
                  <a:txBody>
                    <a:bodyPr/>
                    <a:lstStyle/>
                    <a:p>
                      <a:pPr marR="180340" indent="457200" algn="ctr">
                        <a:lnSpc>
                          <a:spcPct val="100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5 970</a:t>
                      </a:r>
                    </a:p>
                    <a:p>
                      <a:pPr marR="180340" indent="457200" algn="ctr">
                        <a:lnSpc>
                          <a:spcPct val="100000"/>
                        </a:lnSpc>
                        <a:spcAft>
                          <a:spcPts val="0"/>
                        </a:spcAft>
                      </a:pPr>
                      <a:endParaRPr lang="bg-BG" sz="20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solidFill>
                      <a:schemeClr val="accent2">
                        <a:lumMod val="20000"/>
                        <a:lumOff val="80000"/>
                      </a:schemeClr>
                    </a:solidFill>
                  </a:tcPr>
                </a:tc>
                <a:tc>
                  <a:txBody>
                    <a:bodyPr/>
                    <a:lstStyle/>
                    <a:p>
                      <a:pPr marR="180340" indent="457200" algn="ctr">
                        <a:lnSpc>
                          <a:spcPct val="100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1 290</a:t>
                      </a:r>
                    </a:p>
                  </a:txBody>
                  <a:tcPr marL="68580" marR="68580" marT="0" marB="0">
                    <a:solidFill>
                      <a:schemeClr val="accent2">
                        <a:lumMod val="20000"/>
                        <a:lumOff val="80000"/>
                      </a:schemeClr>
                    </a:solidFill>
                  </a:tcPr>
                </a:tc>
                <a:tc>
                  <a:txBody>
                    <a:bodyPr/>
                    <a:lstStyle/>
                    <a:p>
                      <a:pPr marR="180340" indent="457200" algn="ctr">
                        <a:lnSpc>
                          <a:spcPct val="100000"/>
                        </a:lnSpc>
                        <a:spcAft>
                          <a:spcPts val="0"/>
                        </a:spcAft>
                      </a:pPr>
                      <a:r>
                        <a:rPr lang="bg-BG" sz="2000" b="0" dirty="0">
                          <a:effectLst/>
                          <a:latin typeface="Calibri" panose="020F0502020204030204" pitchFamily="34" charset="0"/>
                          <a:ea typeface="Calibri" panose="020F0502020204030204" pitchFamily="34" charset="0"/>
                          <a:cs typeface="Calibri" panose="020F0502020204030204" pitchFamily="34" charset="0"/>
                        </a:rPr>
                        <a:t>7 260</a:t>
                      </a:r>
                    </a:p>
                  </a:txBody>
                  <a:tcPr marL="68580" marR="68580" marT="0" marB="0">
                    <a:solidFill>
                      <a:schemeClr val="accent2">
                        <a:lumMod val="20000"/>
                        <a:lumOff val="80000"/>
                      </a:schemeClr>
                    </a:solidFill>
                  </a:tcPr>
                </a:tc>
                <a:extLst>
                  <a:ext uri="{0D108BD9-81ED-4DB2-BD59-A6C34878D82A}">
                    <a16:rowId xmlns:a16="http://schemas.microsoft.com/office/drawing/2014/main" xmlns="" val="10001"/>
                  </a:ext>
                </a:extLst>
              </a:tr>
              <a:tr h="431860">
                <a:tc>
                  <a:txBody>
                    <a:bodyPr/>
                    <a:lstStyle/>
                    <a:p>
                      <a:pPr marR="180340" algn="ctr">
                        <a:lnSpc>
                          <a:spcPct val="100000"/>
                        </a:lnSpc>
                        <a:spcAft>
                          <a:spcPts val="0"/>
                        </a:spcAft>
                      </a:pPr>
                      <a:r>
                        <a:rPr lang="bg-BG" sz="2000" b="0" dirty="0">
                          <a:effectLst/>
                          <a:latin typeface="Calibri" panose="020F0502020204030204" pitchFamily="34" charset="0"/>
                          <a:ea typeface="Calibri" panose="020F0502020204030204" pitchFamily="34" charset="0"/>
                          <a:cs typeface="Calibri" panose="020F0502020204030204" pitchFamily="34" charset="0"/>
                        </a:rPr>
                        <a:t>2023</a:t>
                      </a:r>
                    </a:p>
                  </a:txBody>
                  <a:tcPr marL="68580" marR="68580" marT="0" marB="0">
                    <a:solidFill>
                      <a:schemeClr val="accent2">
                        <a:lumMod val="20000"/>
                        <a:lumOff val="80000"/>
                      </a:schemeClr>
                    </a:solidFill>
                  </a:tcPr>
                </a:tc>
                <a:tc>
                  <a:txBody>
                    <a:bodyPr/>
                    <a:lstStyle/>
                    <a:p>
                      <a:pPr marR="180340" indent="457200" algn="ctr">
                        <a:lnSpc>
                          <a:spcPct val="100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5 453</a:t>
                      </a:r>
                    </a:p>
                    <a:p>
                      <a:pPr marR="180340" indent="457200" algn="ctr">
                        <a:lnSpc>
                          <a:spcPct val="100000"/>
                        </a:lnSpc>
                        <a:spcAft>
                          <a:spcPts val="0"/>
                        </a:spcAft>
                      </a:pPr>
                      <a:endParaRPr lang="bg-BG" sz="20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solidFill>
                      <a:schemeClr val="accent2">
                        <a:lumMod val="20000"/>
                        <a:lumOff val="80000"/>
                      </a:schemeClr>
                    </a:solidFill>
                  </a:tcPr>
                </a:tc>
                <a:tc>
                  <a:txBody>
                    <a:bodyPr/>
                    <a:lstStyle/>
                    <a:p>
                      <a:pPr marR="180340" indent="457200" algn="ctr">
                        <a:lnSpc>
                          <a:spcPct val="100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   948</a:t>
                      </a:r>
                    </a:p>
                  </a:txBody>
                  <a:tcPr marL="68580" marR="68580" marT="0" marB="0">
                    <a:solidFill>
                      <a:schemeClr val="accent2">
                        <a:lumMod val="20000"/>
                        <a:lumOff val="80000"/>
                      </a:schemeClr>
                    </a:solidFill>
                  </a:tcPr>
                </a:tc>
                <a:tc>
                  <a:txBody>
                    <a:bodyPr/>
                    <a:lstStyle/>
                    <a:p>
                      <a:pPr marR="180340" indent="457200" algn="ctr">
                        <a:lnSpc>
                          <a:spcPct val="100000"/>
                        </a:lnSpc>
                        <a:spcAft>
                          <a:spcPts val="0"/>
                        </a:spcAft>
                      </a:pPr>
                      <a:r>
                        <a:rPr lang="bg-BG" sz="2000" b="0" dirty="0">
                          <a:effectLst/>
                          <a:latin typeface="Calibri" panose="020F0502020204030204" pitchFamily="34" charset="0"/>
                          <a:ea typeface="Calibri" panose="020F0502020204030204" pitchFamily="34" charset="0"/>
                          <a:cs typeface="Calibri" panose="020F0502020204030204" pitchFamily="34" charset="0"/>
                        </a:rPr>
                        <a:t>6 401</a:t>
                      </a:r>
                    </a:p>
                  </a:txBody>
                  <a:tcPr marL="68580" marR="68580" marT="0" marB="0">
                    <a:solidFill>
                      <a:schemeClr val="accent2">
                        <a:lumMod val="20000"/>
                        <a:lumOff val="80000"/>
                      </a:schemeClr>
                    </a:solidFill>
                  </a:tcPr>
                </a:tc>
                <a:extLst>
                  <a:ext uri="{0D108BD9-81ED-4DB2-BD59-A6C34878D82A}">
                    <a16:rowId xmlns:a16="http://schemas.microsoft.com/office/drawing/2014/main" xmlns="" val="10002"/>
                  </a:ext>
                </a:extLst>
              </a:tr>
              <a:tr h="431860">
                <a:tc>
                  <a:txBody>
                    <a:bodyPr/>
                    <a:lstStyle/>
                    <a:p>
                      <a:pPr marR="180340" algn="ctr">
                        <a:lnSpc>
                          <a:spcPct val="100000"/>
                        </a:lnSpc>
                        <a:spcAft>
                          <a:spcPts val="0"/>
                        </a:spcAft>
                      </a:pPr>
                      <a:r>
                        <a:rPr lang="bg-BG" sz="2000" b="0" dirty="0">
                          <a:effectLst/>
                          <a:latin typeface="Calibri" panose="020F0502020204030204" pitchFamily="34" charset="0"/>
                          <a:ea typeface="Calibri" panose="020F0502020204030204" pitchFamily="34" charset="0"/>
                          <a:cs typeface="Calibri" panose="020F0502020204030204" pitchFamily="34" charset="0"/>
                        </a:rPr>
                        <a:t>2024</a:t>
                      </a:r>
                    </a:p>
                  </a:txBody>
                  <a:tcPr marL="68580" marR="68580" marT="0" marB="0">
                    <a:solidFill>
                      <a:schemeClr val="accent2">
                        <a:lumMod val="20000"/>
                        <a:lumOff val="80000"/>
                      </a:schemeClr>
                    </a:solidFill>
                  </a:tcPr>
                </a:tc>
                <a:tc>
                  <a:txBody>
                    <a:bodyPr/>
                    <a:lstStyle/>
                    <a:p>
                      <a:pPr marR="180340" indent="457200" algn="ctr">
                        <a:lnSpc>
                          <a:spcPct val="100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5 098</a:t>
                      </a:r>
                    </a:p>
                    <a:p>
                      <a:pPr marR="180340" indent="457200" algn="ctr">
                        <a:lnSpc>
                          <a:spcPct val="100000"/>
                        </a:lnSpc>
                        <a:spcAft>
                          <a:spcPts val="0"/>
                        </a:spcAft>
                      </a:pPr>
                      <a:endParaRPr lang="bg-BG" sz="20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solidFill>
                      <a:schemeClr val="accent2">
                        <a:lumMod val="20000"/>
                        <a:lumOff val="80000"/>
                      </a:schemeClr>
                    </a:solidFill>
                  </a:tcPr>
                </a:tc>
                <a:tc>
                  <a:txBody>
                    <a:bodyPr/>
                    <a:lstStyle/>
                    <a:p>
                      <a:pPr marR="180340" indent="457200" algn="ctr">
                        <a:lnSpc>
                          <a:spcPct val="100000"/>
                        </a:lnSpc>
                        <a:spcAft>
                          <a:spcPts val="0"/>
                        </a:spcAft>
                      </a:pPr>
                      <a:r>
                        <a:rPr lang="bg-BG" sz="2000" dirty="0">
                          <a:effectLst/>
                          <a:latin typeface="Calibri" panose="020F0502020204030204" pitchFamily="34" charset="0"/>
                          <a:ea typeface="Calibri" panose="020F0502020204030204" pitchFamily="34" charset="0"/>
                          <a:cs typeface="Calibri" panose="020F0502020204030204" pitchFamily="34" charset="0"/>
                        </a:rPr>
                        <a:t>1 034</a:t>
                      </a:r>
                    </a:p>
                  </a:txBody>
                  <a:tcPr marL="68580" marR="68580" marT="0" marB="0">
                    <a:solidFill>
                      <a:schemeClr val="accent2">
                        <a:lumMod val="20000"/>
                        <a:lumOff val="80000"/>
                      </a:schemeClr>
                    </a:solidFill>
                  </a:tcPr>
                </a:tc>
                <a:tc>
                  <a:txBody>
                    <a:bodyPr/>
                    <a:lstStyle/>
                    <a:p>
                      <a:pPr marR="180340" indent="457200" algn="ctr">
                        <a:lnSpc>
                          <a:spcPct val="100000"/>
                        </a:lnSpc>
                        <a:spcAft>
                          <a:spcPts val="0"/>
                        </a:spcAft>
                      </a:pPr>
                      <a:r>
                        <a:rPr lang="bg-BG" sz="2000" b="0" dirty="0">
                          <a:effectLst/>
                          <a:latin typeface="Calibri" panose="020F0502020204030204" pitchFamily="34" charset="0"/>
                          <a:ea typeface="Calibri" panose="020F0502020204030204" pitchFamily="34" charset="0"/>
                          <a:cs typeface="Calibri" panose="020F0502020204030204" pitchFamily="34" charset="0"/>
                        </a:rPr>
                        <a:t>6 132</a:t>
                      </a:r>
                    </a:p>
                  </a:txBody>
                  <a:tcPr marL="68580" marR="68580" marT="0" marB="0">
                    <a:solidFill>
                      <a:schemeClr val="accent2">
                        <a:lumMod val="20000"/>
                        <a:lumOff val="80000"/>
                      </a:schemeClr>
                    </a:solidFill>
                  </a:tcPr>
                </a:tc>
                <a:extLst>
                  <a:ext uri="{0D108BD9-81ED-4DB2-BD59-A6C34878D82A}">
                    <a16:rowId xmlns:a16="http://schemas.microsoft.com/office/drawing/2014/main" xmlns="" val="10003"/>
                  </a:ext>
                </a:extLst>
              </a:tr>
              <a:tr h="694256">
                <a:tc>
                  <a:txBody>
                    <a:bodyPr/>
                    <a:lstStyle/>
                    <a:p>
                      <a:pPr marR="180340" algn="ctr">
                        <a:lnSpc>
                          <a:spcPct val="100000"/>
                        </a:lnSpc>
                        <a:spcAft>
                          <a:spcPts val="0"/>
                        </a:spcAft>
                      </a:pPr>
                      <a:r>
                        <a:rPr lang="bg-BG" sz="2000" b="0" dirty="0">
                          <a:effectLst/>
                          <a:latin typeface="Calibri" panose="020F0502020204030204" pitchFamily="34" charset="0"/>
                          <a:ea typeface="Calibri" panose="020F0502020204030204" pitchFamily="34" charset="0"/>
                          <a:cs typeface="Calibri" panose="020F0502020204030204" pitchFamily="34" charset="0"/>
                        </a:rPr>
                        <a:t>2025</a:t>
                      </a:r>
                    </a:p>
                  </a:txBody>
                  <a:tcPr marL="68580" marR="68580" marT="0" marB="0">
                    <a:solidFill>
                      <a:schemeClr val="accent2">
                        <a:lumMod val="40000"/>
                        <a:lumOff val="60000"/>
                      </a:schemeClr>
                    </a:solidFill>
                  </a:tcPr>
                </a:tc>
                <a:tc>
                  <a:txBody>
                    <a:bodyPr/>
                    <a:lstStyle/>
                    <a:p>
                      <a:pPr marR="180340" indent="457200" algn="ctr">
                        <a:lnSpc>
                          <a:spcPct val="100000"/>
                        </a:lnSpc>
                        <a:spcAft>
                          <a:spcPts val="0"/>
                        </a:spcAft>
                      </a:pPr>
                      <a:r>
                        <a:rPr lang="bg-BG" sz="2000" b="0" dirty="0">
                          <a:effectLst/>
                          <a:latin typeface="Calibri" panose="020F0502020204030204" pitchFamily="34" charset="0"/>
                          <a:ea typeface="Calibri" panose="020F0502020204030204" pitchFamily="34" charset="0"/>
                          <a:cs typeface="Calibri" panose="020F0502020204030204" pitchFamily="34" charset="0"/>
                        </a:rPr>
                        <a:t>4 941</a:t>
                      </a:r>
                    </a:p>
                    <a:p>
                      <a:pPr marR="180340" indent="457200" algn="ctr">
                        <a:lnSpc>
                          <a:spcPct val="100000"/>
                        </a:lnSpc>
                        <a:spcAft>
                          <a:spcPts val="0"/>
                        </a:spcAft>
                      </a:pPr>
                      <a:endParaRPr lang="bg-BG" sz="2000" b="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solidFill>
                      <a:schemeClr val="accent2">
                        <a:lumMod val="40000"/>
                        <a:lumOff val="60000"/>
                      </a:schemeClr>
                    </a:solidFill>
                  </a:tcPr>
                </a:tc>
                <a:tc>
                  <a:txBody>
                    <a:bodyPr/>
                    <a:lstStyle/>
                    <a:p>
                      <a:pPr marR="180340" indent="457200" algn="ctr">
                        <a:lnSpc>
                          <a:spcPct val="100000"/>
                        </a:lnSpc>
                        <a:spcAft>
                          <a:spcPts val="0"/>
                        </a:spcAft>
                      </a:pPr>
                      <a:r>
                        <a:rPr lang="bg-BG" sz="2000" b="0" dirty="0">
                          <a:effectLst/>
                          <a:latin typeface="Calibri" panose="020F0502020204030204" pitchFamily="34" charset="0"/>
                          <a:ea typeface="Calibri" panose="020F0502020204030204" pitchFamily="34" charset="0"/>
                          <a:cs typeface="Calibri" panose="020F0502020204030204" pitchFamily="34" charset="0"/>
                        </a:rPr>
                        <a:t>   790</a:t>
                      </a:r>
                    </a:p>
                  </a:txBody>
                  <a:tcPr marL="68580" marR="68580" marT="0" marB="0">
                    <a:solidFill>
                      <a:schemeClr val="accent2">
                        <a:lumMod val="40000"/>
                        <a:lumOff val="60000"/>
                      </a:schemeClr>
                    </a:solidFill>
                  </a:tcPr>
                </a:tc>
                <a:tc>
                  <a:txBody>
                    <a:bodyPr/>
                    <a:lstStyle/>
                    <a:p>
                      <a:pPr marR="180340" indent="457200" algn="ctr">
                        <a:lnSpc>
                          <a:spcPct val="100000"/>
                        </a:lnSpc>
                        <a:spcAft>
                          <a:spcPts val="0"/>
                        </a:spcAft>
                      </a:pPr>
                      <a:r>
                        <a:rPr lang="bg-BG" sz="2000" b="0" dirty="0">
                          <a:effectLst/>
                          <a:latin typeface="Calibri" panose="020F0502020204030204" pitchFamily="34" charset="0"/>
                          <a:ea typeface="Calibri" panose="020F0502020204030204" pitchFamily="34" charset="0"/>
                          <a:cs typeface="Calibri" panose="020F0502020204030204" pitchFamily="34" charset="0"/>
                        </a:rPr>
                        <a:t>5 731</a:t>
                      </a:r>
                    </a:p>
                  </a:txBody>
                  <a:tcPr marL="68580" marR="68580" marT="0" marB="0">
                    <a:solidFill>
                      <a:schemeClr val="accent2">
                        <a:lumMod val="40000"/>
                        <a:lumOff val="60000"/>
                      </a:schemeClr>
                    </a:solid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3121689335"/>
      </p:ext>
    </p:extLst>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76672"/>
            <a:ext cx="8229600" cy="557808"/>
          </a:xfrm>
        </p:spPr>
        <p:txBody>
          <a:bodyPr>
            <a:normAutofit fontScale="90000"/>
          </a:bodyPr>
          <a:lstStyle/>
          <a:p>
            <a:pPr algn="ctr"/>
            <a:r>
              <a:rPr lang="bg-BG" sz="3200" b="1" dirty="0">
                <a:latin typeface="Calibri" panose="020F0502020204030204" pitchFamily="34" charset="0"/>
                <a:ea typeface="Calibri" panose="020F0502020204030204" pitchFamily="34" charset="0"/>
                <a:cs typeface="Calibri" panose="020F0502020204030204" pitchFamily="34" charset="0"/>
              </a:rPr>
              <a:t>СЪДЕБНИ ЗАСЕДАТЕЛИ</a:t>
            </a:r>
          </a:p>
        </p:txBody>
      </p:sp>
      <p:sp>
        <p:nvSpPr>
          <p:cNvPr id="3" name="Rectangle 2"/>
          <p:cNvSpPr/>
          <p:nvPr/>
        </p:nvSpPr>
        <p:spPr>
          <a:xfrm>
            <a:off x="251520" y="1052736"/>
            <a:ext cx="8568952" cy="5632311"/>
          </a:xfrm>
          <a:prstGeom prst="rect">
            <a:avLst/>
          </a:prstGeom>
        </p:spPr>
        <p:txBody>
          <a:bodyPr wrap="square">
            <a:spAutoFit/>
          </a:bodyPr>
          <a:lstStyle/>
          <a:p>
            <a:pPr algn="just"/>
            <a:r>
              <a:rPr lang="bg-BG" dirty="0"/>
              <a:t>	</a:t>
            </a:r>
            <a:r>
              <a:rPr lang="bg-BG" sz="2000" dirty="0">
                <a:latin typeface="Calibri" panose="020F0502020204030204" pitchFamily="34" charset="0"/>
                <a:ea typeface="Calibri" panose="020F0502020204030204" pitchFamily="34" charset="0"/>
                <a:cs typeface="Calibri" panose="020F0502020204030204" pitchFamily="34" charset="0"/>
              </a:rPr>
              <a:t>В  предвидените  от  закона  случаи в  състава  на  съда,  който разглежда делото като първа инстанция участват и съдебни заседатели.   Статутът им е уреден в чл.66 и сл. от ЗСВ. Съдебните заседатели за Районен съд Шумен се избират от Общото събрание на съдиите от Окръжен съд - Шумен.</a:t>
            </a:r>
          </a:p>
          <a:p>
            <a:pPr algn="just"/>
            <a:r>
              <a:rPr lang="bg-BG" sz="2000" dirty="0">
                <a:latin typeface="Calibri" panose="020F0502020204030204" pitchFamily="34" charset="0"/>
                <a:ea typeface="Calibri" panose="020F0502020204030204" pitchFamily="34" charset="0"/>
                <a:cs typeface="Calibri" panose="020F0502020204030204" pitchFamily="34" charset="0"/>
              </a:rPr>
              <a:t>	Благодарение на добрата организация новоизбраните съдебни заседатели встъпиха в мандат от 01.01.2024</a:t>
            </a:r>
            <a:r>
              <a:rPr lang="en-US" sz="2000" dirty="0">
                <a:latin typeface="Calibri" panose="020F0502020204030204" pitchFamily="34" charset="0"/>
                <a:ea typeface="Calibri" panose="020F0502020204030204" pitchFamily="34" charset="0"/>
                <a:cs typeface="Calibri" panose="020F0502020204030204" pitchFamily="34" charset="0"/>
              </a:rPr>
              <a:t> </a:t>
            </a:r>
            <a:r>
              <a:rPr lang="bg-BG" sz="2000" dirty="0">
                <a:latin typeface="Calibri" panose="020F0502020204030204" pitchFamily="34" charset="0"/>
                <a:ea typeface="Calibri" panose="020F0502020204030204" pitchFamily="34" charset="0"/>
                <a:cs typeface="Calibri" panose="020F0502020204030204" pitchFamily="34" charset="0"/>
              </a:rPr>
              <a:t>г. до 31.12.2027</a:t>
            </a:r>
            <a:r>
              <a:rPr lang="en-US" sz="2000" dirty="0">
                <a:latin typeface="Calibri" panose="020F0502020204030204" pitchFamily="34" charset="0"/>
                <a:ea typeface="Calibri" panose="020F0502020204030204" pitchFamily="34" charset="0"/>
                <a:cs typeface="Calibri" panose="020F0502020204030204" pitchFamily="34" charset="0"/>
              </a:rPr>
              <a:t> </a:t>
            </a:r>
            <a:r>
              <a:rPr lang="bg-BG" sz="2000" dirty="0">
                <a:latin typeface="Calibri" panose="020F0502020204030204" pitchFamily="34" charset="0"/>
                <a:ea typeface="Calibri" panose="020F0502020204030204" pitchFamily="34" charset="0"/>
                <a:cs typeface="Calibri" panose="020F0502020204030204" pitchFamily="34" charset="0"/>
              </a:rPr>
              <a:t>г. Осемнадесет души бяха включени в списъка на съдебните заседатели, включени и в деловодната програма за случаен избор. През 2025 година част от съдебните заседатели изявиха желание предсрочно да прекратят мандата си. С решение на ОС на Окръжен съд Шумен мандатите им бяха прекратени. Тези, които останаха, като представители на обществеността в съдебното заседание по наказателни дела,  са достойни и активни граждани, които реално участват в правораздавателната дейност на съда.</a:t>
            </a:r>
          </a:p>
          <a:p>
            <a:pPr algn="just"/>
            <a:r>
              <a:rPr lang="bg-BG" sz="2000" dirty="0">
                <a:latin typeface="Calibri" panose="020F0502020204030204" pitchFamily="34" charset="0"/>
                <a:ea typeface="Calibri" panose="020F0502020204030204" pitchFamily="34" charset="0"/>
                <a:cs typeface="Calibri" panose="020F0502020204030204" pitchFamily="34" charset="0"/>
              </a:rPr>
              <a:t>	Съдебните заседатели, както и до сега се избират за участие в съдебните дела чрез случайно разпределение в новата деловодна програма - ЕИСС, като разпределението е възложено на секретаря на съдебния състав. Протоколите от избора се прилагат в папката на делото.</a:t>
            </a:r>
          </a:p>
        </p:txBody>
      </p:sp>
    </p:spTree>
    <p:extLst>
      <p:ext uri="{BB962C8B-B14F-4D97-AF65-F5344CB8AC3E}">
        <p14:creationId xmlns:p14="http://schemas.microsoft.com/office/powerpoint/2010/main" val="128352375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404664"/>
            <a:ext cx="8229600" cy="720080"/>
          </a:xfrm>
        </p:spPr>
        <p:txBody>
          <a:bodyPr>
            <a:normAutofit/>
          </a:bodyPr>
          <a:lstStyle/>
          <a:p>
            <a:pPr algn="ctr"/>
            <a:r>
              <a:rPr lang="bg-BG" sz="3200" b="1" dirty="0">
                <a:latin typeface="Calibri" panose="020F0502020204030204" pitchFamily="34" charset="0"/>
                <a:ea typeface="Calibri" panose="020F0502020204030204" pitchFamily="34" charset="0"/>
                <a:cs typeface="Calibri" panose="020F0502020204030204" pitchFamily="34" charset="0"/>
              </a:rPr>
              <a:t>ПЛАНОВИ И ТЕМАТИЧНИ ПРОВЕРКИ</a:t>
            </a:r>
            <a:endParaRPr lang="bg-BG" sz="3200" dirty="0">
              <a:latin typeface="Calibri" panose="020F0502020204030204" pitchFamily="34" charset="0"/>
              <a:ea typeface="Calibri" panose="020F0502020204030204" pitchFamily="34" charset="0"/>
              <a:cs typeface="Calibri" panose="020F0502020204030204" pitchFamily="34" charset="0"/>
            </a:endParaRPr>
          </a:p>
        </p:txBody>
      </p:sp>
      <p:sp>
        <p:nvSpPr>
          <p:cNvPr id="3" name="Rectangle 2"/>
          <p:cNvSpPr/>
          <p:nvPr/>
        </p:nvSpPr>
        <p:spPr>
          <a:xfrm>
            <a:off x="323528" y="1305341"/>
            <a:ext cx="8640960" cy="5324535"/>
          </a:xfrm>
          <a:prstGeom prst="rect">
            <a:avLst/>
          </a:prstGeom>
        </p:spPr>
        <p:txBody>
          <a:bodyPr wrap="square">
            <a:spAutoFit/>
          </a:bodyPr>
          <a:lstStyle/>
          <a:p>
            <a:pPr algn="just"/>
            <a:r>
              <a:rPr lang="bg-BG" sz="2000" dirty="0">
                <a:latin typeface="Calibri" panose="020F0502020204030204" pitchFamily="34" charset="0"/>
                <a:ea typeface="Calibri" panose="020F0502020204030204" pitchFamily="34" charset="0"/>
                <a:cs typeface="Calibri" panose="020F0502020204030204" pitchFamily="34" charset="0"/>
              </a:rPr>
              <a:t>	В началото на 2025</a:t>
            </a:r>
            <a:r>
              <a:rPr lang="en-US" sz="2000" dirty="0">
                <a:latin typeface="Calibri" panose="020F0502020204030204" pitchFamily="34" charset="0"/>
                <a:ea typeface="Calibri" panose="020F0502020204030204" pitchFamily="34" charset="0"/>
                <a:cs typeface="Calibri" panose="020F0502020204030204" pitchFamily="34" charset="0"/>
              </a:rPr>
              <a:t> </a:t>
            </a:r>
            <a:r>
              <a:rPr lang="bg-BG" sz="2000" dirty="0">
                <a:latin typeface="Calibri" panose="020F0502020204030204" pitchFamily="34" charset="0"/>
                <a:ea typeface="Calibri" panose="020F0502020204030204" pitchFamily="34" charset="0"/>
                <a:cs typeface="Calibri" panose="020F0502020204030204" pitchFamily="34" charset="0"/>
              </a:rPr>
              <a:t>г. Окръжен съд - Шумен извърши проверки, които са относими за </a:t>
            </a:r>
            <a:r>
              <a:rPr lang="bg-BG" sz="2000" b="1" dirty="0">
                <a:latin typeface="Calibri" panose="020F0502020204030204" pitchFamily="34" charset="0"/>
                <a:ea typeface="Calibri" panose="020F0502020204030204" pitchFamily="34" charset="0"/>
                <a:cs typeface="Calibri" panose="020F0502020204030204" pitchFamily="34" charset="0"/>
              </a:rPr>
              <a:t>2024</a:t>
            </a:r>
            <a:r>
              <a:rPr lang="en-US" sz="2000" b="1" dirty="0">
                <a:latin typeface="Calibri" panose="020F0502020204030204" pitchFamily="34" charset="0"/>
                <a:ea typeface="Calibri" panose="020F0502020204030204" pitchFamily="34" charset="0"/>
                <a:cs typeface="Calibri" panose="020F0502020204030204" pitchFamily="34" charset="0"/>
              </a:rPr>
              <a:t> </a:t>
            </a:r>
            <a:r>
              <a:rPr lang="bg-BG" sz="2000" b="1" dirty="0">
                <a:latin typeface="Calibri" panose="020F0502020204030204" pitchFamily="34" charset="0"/>
                <a:ea typeface="Calibri" panose="020F0502020204030204" pitchFamily="34" charset="0"/>
                <a:cs typeface="Calibri" panose="020F0502020204030204" pitchFamily="34" charset="0"/>
              </a:rPr>
              <a:t>г</a:t>
            </a:r>
            <a:r>
              <a:rPr lang="bg-BG" sz="2000" dirty="0">
                <a:latin typeface="Calibri" panose="020F0502020204030204" pitchFamily="34" charset="0"/>
                <a:ea typeface="Calibri" panose="020F0502020204030204" pitchFamily="34" charset="0"/>
                <a:cs typeface="Calibri" panose="020F0502020204030204" pitchFamily="34" charset="0"/>
              </a:rPr>
              <a:t>. В доклада за проверката на </a:t>
            </a:r>
            <a:r>
              <a:rPr lang="bg-BG" sz="2000" b="1" dirty="0">
                <a:latin typeface="Calibri" panose="020F0502020204030204" pitchFamily="34" charset="0"/>
                <a:ea typeface="Calibri" panose="020F0502020204030204" pitchFamily="34" charset="0"/>
                <a:cs typeface="Calibri" panose="020F0502020204030204" pitchFamily="34" charset="0"/>
              </a:rPr>
              <a:t>наказателните дела </a:t>
            </a:r>
            <a:r>
              <a:rPr lang="bg-BG" sz="2000" dirty="0">
                <a:latin typeface="Calibri" panose="020F0502020204030204" pitchFamily="34" charset="0"/>
                <a:ea typeface="Calibri" panose="020F0502020204030204" pitchFamily="34" charset="0"/>
                <a:cs typeface="Calibri" panose="020F0502020204030204" pitchFamily="34" charset="0"/>
              </a:rPr>
              <a:t>Комисията е констатирала,че: </a:t>
            </a:r>
          </a:p>
          <a:p>
            <a:pPr algn="just"/>
            <a:r>
              <a:rPr lang="bg-BG" sz="2000" dirty="0">
                <a:latin typeface="Calibri" panose="020F0502020204030204" pitchFamily="34" charset="0"/>
                <a:ea typeface="Calibri" panose="020F0502020204030204" pitchFamily="34" charset="0"/>
                <a:cs typeface="Calibri" panose="020F0502020204030204" pitchFamily="34" charset="0"/>
              </a:rPr>
              <a:t>	- Всички дела се образуват в деня на постъпването им и същия ден се разпределят на случаен принцип. По всички дела има разпореждания за насрочване, включително и по чл.247б,ал.2 и 247в от НПК по делата от общ характер. Разпорежданията за насрочване са своевременни, насрочват се в определените срокове съобразно вида и характера на делата. </a:t>
            </a:r>
          </a:p>
          <a:p>
            <a:pPr algn="just"/>
            <a:r>
              <a:rPr lang="bg-BG" sz="2000" dirty="0">
                <a:latin typeface="Calibri" panose="020F0502020204030204" pitchFamily="34" charset="0"/>
                <a:ea typeface="Calibri" panose="020F0502020204030204" pitchFamily="34" charset="0"/>
                <a:cs typeface="Calibri" panose="020F0502020204030204" pitchFamily="34" charset="0"/>
              </a:rPr>
              <a:t>	- Спазват се правилата за провеждане на съдебните заседания при различните производства. Съдебните заседания по делата са отлагани по обективни причини. </a:t>
            </a:r>
          </a:p>
          <a:p>
            <a:pPr algn="just"/>
            <a:r>
              <a:rPr lang="bg-BG" sz="2000" dirty="0">
                <a:latin typeface="Calibri" panose="020F0502020204030204" pitchFamily="34" charset="0"/>
                <a:ea typeface="Calibri" panose="020F0502020204030204" pitchFamily="34" charset="0"/>
                <a:cs typeface="Calibri" panose="020F0502020204030204" pitchFamily="34" charset="0"/>
              </a:rPr>
              <a:t>	- Всички НОХД образувани по споразумение за решаване на НП са насрочени съгласно изискванията на чл.382, ал.2 от НПК в 7-дневен срок от образуването им. </a:t>
            </a:r>
          </a:p>
          <a:p>
            <a:pPr algn="just"/>
            <a:r>
              <a:rPr lang="bg-BG" sz="2000" dirty="0">
                <a:latin typeface="Calibri" panose="020F0502020204030204" pitchFamily="34" charset="0"/>
                <a:ea typeface="Calibri" panose="020F0502020204030204" pitchFamily="34" charset="0"/>
                <a:cs typeface="Calibri" panose="020F0502020204030204" pitchFamily="34" charset="0"/>
              </a:rPr>
              <a:t>	- Книгите в деловодството се водят правилно и старателно.</a:t>
            </a:r>
          </a:p>
          <a:p>
            <a:pPr algn="just"/>
            <a:r>
              <a:rPr lang="bg-BG" sz="2000" dirty="0">
                <a:latin typeface="Calibri" panose="020F0502020204030204" pitchFamily="34" charset="0"/>
                <a:ea typeface="Calibri" panose="020F0502020204030204" pitchFamily="34" charset="0"/>
                <a:cs typeface="Calibri" panose="020F0502020204030204" pitchFamily="34" charset="0"/>
              </a:rPr>
              <a:t>	-Съдиите и служителите в наказателно отделение работят качествено и срочно.</a:t>
            </a:r>
          </a:p>
        </p:txBody>
      </p:sp>
    </p:spTree>
    <p:extLst>
      <p:ext uri="{BB962C8B-B14F-4D97-AF65-F5344CB8AC3E}">
        <p14:creationId xmlns:p14="http://schemas.microsoft.com/office/powerpoint/2010/main" val="192160169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3508" y="692696"/>
            <a:ext cx="8856984" cy="5940088"/>
          </a:xfrm>
          <a:prstGeom prst="rect">
            <a:avLst/>
          </a:prstGeom>
        </p:spPr>
        <p:txBody>
          <a:bodyPr wrap="square">
            <a:spAutoFit/>
          </a:bodyPr>
          <a:lstStyle/>
          <a:p>
            <a:pPr algn="just"/>
            <a:r>
              <a:rPr lang="bg-BG" dirty="0"/>
              <a:t> 	</a:t>
            </a:r>
            <a:r>
              <a:rPr lang="bg-BG" sz="2000" dirty="0">
                <a:latin typeface="Calibri" panose="020F0502020204030204" pitchFamily="34" charset="0"/>
                <a:ea typeface="Calibri" panose="020F0502020204030204" pitchFamily="34" charset="0"/>
                <a:cs typeface="Calibri" panose="020F0502020204030204" pitchFamily="34" charset="0"/>
              </a:rPr>
              <a:t>В доклада от проверката на </a:t>
            </a:r>
            <a:r>
              <a:rPr lang="bg-BG" sz="2000" b="1" dirty="0">
                <a:latin typeface="Calibri" panose="020F0502020204030204" pitchFamily="34" charset="0"/>
                <a:ea typeface="Calibri" panose="020F0502020204030204" pitchFamily="34" charset="0"/>
                <a:cs typeface="Calibri" panose="020F0502020204030204" pitchFamily="34" charset="0"/>
              </a:rPr>
              <a:t>гражданските</a:t>
            </a:r>
            <a:r>
              <a:rPr lang="bg-BG" sz="2000" dirty="0">
                <a:latin typeface="Calibri" panose="020F0502020204030204" pitchFamily="34" charset="0"/>
                <a:ea typeface="Calibri" panose="020F0502020204030204" pitchFamily="34" charset="0"/>
                <a:cs typeface="Calibri" panose="020F0502020204030204" pitchFamily="34" charset="0"/>
              </a:rPr>
              <a:t> </a:t>
            </a:r>
            <a:r>
              <a:rPr lang="bg-BG" sz="2000" b="1" dirty="0">
                <a:latin typeface="Calibri" panose="020F0502020204030204" pitchFamily="34" charset="0"/>
                <a:ea typeface="Calibri" panose="020F0502020204030204" pitchFamily="34" charset="0"/>
                <a:cs typeface="Calibri" panose="020F0502020204030204" pitchFamily="34" charset="0"/>
              </a:rPr>
              <a:t>дела</a:t>
            </a:r>
            <a:r>
              <a:rPr lang="bg-BG" sz="2000" dirty="0">
                <a:latin typeface="Calibri" panose="020F0502020204030204" pitchFamily="34" charset="0"/>
                <a:ea typeface="Calibri" panose="020F0502020204030204" pitchFamily="34" charset="0"/>
                <a:cs typeface="Calibri" panose="020F0502020204030204" pitchFamily="34" charset="0"/>
              </a:rPr>
              <a:t>  Комисията констатира, че: </a:t>
            </a:r>
          </a:p>
          <a:p>
            <a:pPr algn="just"/>
            <a:r>
              <a:rPr lang="bg-BG" sz="2000" dirty="0">
                <a:latin typeface="Calibri" panose="020F0502020204030204" pitchFamily="34" charset="0"/>
                <a:ea typeface="Calibri" panose="020F0502020204030204" pitchFamily="34" charset="0"/>
                <a:cs typeface="Calibri" panose="020F0502020204030204" pitchFamily="34" charset="0"/>
              </a:rPr>
              <a:t>	- Книгите и регистрите в гражданско отделение се водят според нормативните изискванията, също и регистъра на отводите и </a:t>
            </a:r>
            <a:r>
              <a:rPr lang="bg-BG" sz="2000" dirty="0" err="1">
                <a:latin typeface="Calibri" panose="020F0502020204030204" pitchFamily="34" charset="0"/>
                <a:ea typeface="Calibri" panose="020F0502020204030204" pitchFamily="34" charset="0"/>
                <a:cs typeface="Calibri" panose="020F0502020204030204" pitchFamily="34" charset="0"/>
              </a:rPr>
              <a:t>самоотводите</a:t>
            </a:r>
            <a:r>
              <a:rPr lang="bg-BG" sz="2000" dirty="0">
                <a:latin typeface="Calibri" panose="020F0502020204030204" pitchFamily="34" charset="0"/>
                <a:ea typeface="Calibri" panose="020F0502020204030204" pitchFamily="34" charset="0"/>
                <a:cs typeface="Calibri" panose="020F0502020204030204" pitchFamily="34" charset="0"/>
              </a:rPr>
              <a:t>, в който основно е посочено правното основание за съответния отвод. </a:t>
            </a:r>
            <a:r>
              <a:rPr lang="bg-BG" sz="2000" dirty="0" smtClean="0">
                <a:latin typeface="Calibri" panose="020F0502020204030204" pitchFamily="34" charset="0"/>
                <a:ea typeface="Calibri" panose="020F0502020204030204" pitchFamily="34" charset="0"/>
                <a:cs typeface="Calibri" panose="020F0502020204030204" pitchFamily="34" charset="0"/>
              </a:rPr>
              <a:t>Основните </a:t>
            </a:r>
            <a:r>
              <a:rPr lang="bg-BG" sz="2000" dirty="0">
                <a:latin typeface="Calibri" panose="020F0502020204030204" pitchFamily="34" charset="0"/>
                <a:ea typeface="Calibri" panose="020F0502020204030204" pitchFamily="34" charset="0"/>
                <a:cs typeface="Calibri" panose="020F0502020204030204" pitchFamily="34" charset="0"/>
              </a:rPr>
              <a:t>причини за направените отводи са посочени обстоятелства, които биха могли да породят евентуално съмнение в безпристрастността на съда. </a:t>
            </a:r>
          </a:p>
          <a:p>
            <a:pPr algn="just"/>
            <a:r>
              <a:rPr lang="bg-BG" sz="2000" dirty="0">
                <a:latin typeface="Calibri" panose="020F0502020204030204" pitchFamily="34" charset="0"/>
                <a:ea typeface="Calibri" panose="020F0502020204030204" pitchFamily="34" charset="0"/>
                <a:cs typeface="Calibri" panose="020F0502020204030204" pitchFamily="34" charset="0"/>
              </a:rPr>
              <a:t>	- При проверка на случаен принцип на образувани електронни дела се констатира, че има пълно и точно съответствие на снетия електронен образ със оригинала на документа от книжната папка на делото, а приложените съдебни актове в книжната папка на делото са саморъчно подписани от съдията. </a:t>
            </a:r>
          </a:p>
          <a:p>
            <a:pPr algn="just"/>
            <a:r>
              <a:rPr lang="bg-BG" sz="2000" dirty="0">
                <a:latin typeface="Calibri" panose="020F0502020204030204" pitchFamily="34" charset="0"/>
                <a:ea typeface="Calibri" panose="020F0502020204030204" pitchFamily="34" charset="0"/>
                <a:cs typeface="Calibri" panose="020F0502020204030204" pitchFamily="34" charset="0"/>
              </a:rPr>
              <a:t>	Дадени са препоръки да се вземат мерки за спазване на установените в закона срокове; точно приложение на процесуалните норми, в т. ч. и чл.140, чл.193, чл.210, ал.2, чл.315, ал.2 от ГПК, чл.15 и чл.17 ЗЗДН; спазване </a:t>
            </a:r>
            <a:r>
              <a:rPr lang="bg-BG" sz="2000" dirty="0" err="1">
                <a:latin typeface="Calibri" panose="020F0502020204030204" pitchFamily="34" charset="0"/>
                <a:ea typeface="Calibri" panose="020F0502020204030204" pitchFamily="34" charset="0"/>
                <a:cs typeface="Calibri" panose="020F0502020204030204" pitchFamily="34" charset="0"/>
              </a:rPr>
              <a:t>срочност</a:t>
            </a:r>
            <a:r>
              <a:rPr lang="bg-BG" sz="2000" dirty="0">
                <a:latin typeface="Calibri" panose="020F0502020204030204" pitchFamily="34" charset="0"/>
                <a:ea typeface="Calibri" panose="020F0502020204030204" pitchFamily="34" charset="0"/>
                <a:cs typeface="Calibri" panose="020F0502020204030204" pitchFamily="34" charset="0"/>
              </a:rPr>
              <a:t> при изписване на съд. актове; надлежно администриране на постъпилите жалби срещу постановените съд. актове и изпращането им на </a:t>
            </a:r>
            <a:r>
              <a:rPr lang="bg-BG" sz="2000" dirty="0" err="1">
                <a:latin typeface="Calibri" panose="020F0502020204030204" pitchFamily="34" charset="0"/>
                <a:ea typeface="Calibri" panose="020F0502020204030204" pitchFamily="34" charset="0"/>
                <a:cs typeface="Calibri" panose="020F0502020204030204" pitchFamily="34" charset="0"/>
              </a:rPr>
              <a:t>въззивната</a:t>
            </a:r>
            <a:r>
              <a:rPr lang="bg-BG" sz="2000" dirty="0">
                <a:latin typeface="Calibri" panose="020F0502020204030204" pitchFamily="34" charset="0"/>
                <a:ea typeface="Calibri" panose="020F0502020204030204" pitchFamily="34" charset="0"/>
                <a:cs typeface="Calibri" panose="020F0502020204030204" pitchFamily="34" charset="0"/>
              </a:rPr>
              <a:t> инстанция след проверка на редовността им. Създадена е организация за бързо и безпроблемно разглеждане и приключване на делата. 	Не са констатирани съществени пропуски от съдиите при воденето на процеса.</a:t>
            </a:r>
          </a:p>
        </p:txBody>
      </p:sp>
    </p:spTree>
    <p:extLst>
      <p:ext uri="{BB962C8B-B14F-4D97-AF65-F5344CB8AC3E}">
        <p14:creationId xmlns:p14="http://schemas.microsoft.com/office/powerpoint/2010/main" val="2376557188"/>
      </p:ext>
    </p:extLst>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692696"/>
            <a:ext cx="8784976" cy="5940088"/>
          </a:xfrm>
          <a:prstGeom prst="rect">
            <a:avLst/>
          </a:prstGeom>
        </p:spPr>
        <p:txBody>
          <a:bodyPr wrap="square">
            <a:spAutoFit/>
          </a:bodyPr>
          <a:lstStyle/>
          <a:p>
            <a:pPr algn="just"/>
            <a:r>
              <a:rPr lang="bg-BG" sz="2000" dirty="0">
                <a:latin typeface="Calibri" panose="020F0502020204030204" pitchFamily="34" charset="0"/>
                <a:ea typeface="Calibri" panose="020F0502020204030204" pitchFamily="34" charset="0"/>
                <a:cs typeface="Calibri" panose="020F0502020204030204" pitchFamily="34" charset="0"/>
              </a:rPr>
              <a:t>	При проверката на работата на </a:t>
            </a:r>
            <a:r>
              <a:rPr lang="bg-BG" sz="2000" b="1" dirty="0">
                <a:latin typeface="Calibri" panose="020F0502020204030204" pitchFamily="34" charset="0"/>
                <a:ea typeface="Calibri" panose="020F0502020204030204" pitchFamily="34" charset="0"/>
                <a:cs typeface="Calibri" panose="020F0502020204030204" pitchFamily="34" charset="0"/>
              </a:rPr>
              <a:t>държавните съдебни изпълнители </a:t>
            </a:r>
            <a:r>
              <a:rPr lang="bg-BG" sz="2000" dirty="0">
                <a:latin typeface="Calibri" panose="020F0502020204030204" pitchFamily="34" charset="0"/>
                <a:ea typeface="Calibri" panose="020F0502020204030204" pitchFamily="34" charset="0"/>
                <a:cs typeface="Calibri" panose="020F0502020204030204" pitchFamily="34" charset="0"/>
              </a:rPr>
              <a:t>и </a:t>
            </a:r>
            <a:r>
              <a:rPr lang="bg-BG" sz="2000" b="1" dirty="0">
                <a:latin typeface="Calibri" panose="020F0502020204030204" pitchFamily="34" charset="0"/>
                <a:ea typeface="Calibri" panose="020F0502020204030204" pitchFamily="34" charset="0"/>
                <a:cs typeface="Calibri" panose="020F0502020204030204" pitchFamily="34" charset="0"/>
              </a:rPr>
              <a:t>съдиите по вписванията</a:t>
            </a:r>
            <a:r>
              <a:rPr lang="bg-BG" sz="2000" dirty="0">
                <a:latin typeface="Calibri" panose="020F0502020204030204" pitchFamily="34" charset="0"/>
                <a:ea typeface="Calibri" panose="020F0502020204030204" pitchFamily="34" charset="0"/>
                <a:cs typeface="Calibri" panose="020F0502020204030204" pitchFamily="34" charset="0"/>
              </a:rPr>
              <a:t> е констатирано, че:</a:t>
            </a:r>
          </a:p>
          <a:p>
            <a:pPr algn="just"/>
            <a:r>
              <a:rPr lang="bg-BG" sz="2000" dirty="0">
                <a:latin typeface="Calibri" panose="020F0502020204030204" pitchFamily="34" charset="0"/>
                <a:ea typeface="Calibri" panose="020F0502020204030204" pitchFamily="34" charset="0"/>
                <a:cs typeface="Calibri" panose="020F0502020204030204" pitchFamily="34" charset="0"/>
              </a:rPr>
              <a:t>	- Делата се образуват своевременно, исканите от страните изпълнителни действия се предприемат в </a:t>
            </a:r>
            <a:r>
              <a:rPr lang="bg-BG" sz="2000" dirty="0" err="1">
                <a:latin typeface="Calibri" panose="020F0502020204030204" pitchFamily="34" charset="0"/>
                <a:ea typeface="Calibri" panose="020F0502020204030204" pitchFamily="34" charset="0"/>
                <a:cs typeface="Calibri" panose="020F0502020204030204" pitchFamily="34" charset="0"/>
              </a:rPr>
              <a:t>законоустановените</a:t>
            </a:r>
            <a:r>
              <a:rPr lang="bg-BG" sz="2000" dirty="0">
                <a:latin typeface="Calibri" panose="020F0502020204030204" pitchFamily="34" charset="0"/>
                <a:ea typeface="Calibri" panose="020F0502020204030204" pitchFamily="34" charset="0"/>
                <a:cs typeface="Calibri" panose="020F0502020204030204" pitchFamily="34" charset="0"/>
              </a:rPr>
              <a:t> срокове, няма забавяния в при произнасяне по молбите на гражданите и при придвижване на жалбите им. </a:t>
            </a:r>
          </a:p>
          <a:p>
            <a:pPr algn="just"/>
            <a:r>
              <a:rPr lang="bg-BG" sz="2000" dirty="0">
                <a:latin typeface="Calibri" panose="020F0502020204030204" pitchFamily="34" charset="0"/>
                <a:ea typeface="Calibri" panose="020F0502020204030204" pitchFamily="34" charset="0"/>
                <a:cs typeface="Calibri" panose="020F0502020204030204" pitchFamily="34" charset="0"/>
              </a:rPr>
              <a:t>	- Книгите се водят редовно и коректно. Съдиите по вписванията приемат и вписват всички преписки в деня на постъпването им. Нотариалните книги съдържат изискуемите реквизити и се водят редовно, справките и удостоверенията се изготвят своевременно.</a:t>
            </a:r>
          </a:p>
          <a:p>
            <a:pPr algn="just"/>
            <a:r>
              <a:rPr lang="bg-BG" sz="2000" dirty="0">
                <a:latin typeface="Calibri" panose="020F0502020204030204" pitchFamily="34" charset="0"/>
                <a:ea typeface="Calibri" panose="020F0502020204030204" pitchFamily="34" charset="0"/>
                <a:cs typeface="Calibri" panose="020F0502020204030204" pitchFamily="34" charset="0"/>
              </a:rPr>
              <a:t>	На основание Заповед № № ЗАП-34-22/01.02.2024</a:t>
            </a:r>
            <a:r>
              <a:rPr lang="en-US" sz="2000" dirty="0">
                <a:latin typeface="Calibri" panose="020F0502020204030204" pitchFamily="34" charset="0"/>
                <a:ea typeface="Calibri" panose="020F0502020204030204" pitchFamily="34" charset="0"/>
                <a:cs typeface="Calibri" panose="020F0502020204030204" pitchFamily="34" charset="0"/>
              </a:rPr>
              <a:t> </a:t>
            </a:r>
            <a:r>
              <a:rPr lang="bg-BG" sz="2000" dirty="0">
                <a:latin typeface="Calibri" panose="020F0502020204030204" pitchFamily="34" charset="0"/>
                <a:ea typeface="Calibri" panose="020F0502020204030204" pitchFamily="34" charset="0"/>
                <a:cs typeface="Calibri" panose="020F0502020204030204" pitchFamily="34" charset="0"/>
              </a:rPr>
              <a:t>г. на директора на д-я „Регионален държавен архив” Варна, длъжностното лице д-р Антония Панева – н-к на отдел „Държавен архив” - Шумен и през 2025</a:t>
            </a:r>
            <a:r>
              <a:rPr lang="en-US" sz="2000" dirty="0">
                <a:latin typeface="Calibri" panose="020F0502020204030204" pitchFamily="34" charset="0"/>
                <a:ea typeface="Calibri" panose="020F0502020204030204" pitchFamily="34" charset="0"/>
                <a:cs typeface="Calibri" panose="020F0502020204030204" pitchFamily="34" charset="0"/>
              </a:rPr>
              <a:t> </a:t>
            </a:r>
            <a:r>
              <a:rPr lang="bg-BG" sz="2000" dirty="0">
                <a:latin typeface="Calibri" panose="020F0502020204030204" pitchFamily="34" charset="0"/>
                <a:ea typeface="Calibri" panose="020F0502020204030204" pitchFamily="34" charset="0"/>
                <a:cs typeface="Calibri" panose="020F0502020204030204" pitchFamily="34" charset="0"/>
              </a:rPr>
              <a:t>г. продължи проверката на архива на Районен съд Шумен, започнала през ноември 2024</a:t>
            </a:r>
            <a:r>
              <a:rPr lang="en-US" sz="2000" dirty="0">
                <a:latin typeface="Calibri" panose="020F0502020204030204" pitchFamily="34" charset="0"/>
                <a:ea typeface="Calibri" panose="020F0502020204030204" pitchFamily="34" charset="0"/>
                <a:cs typeface="Calibri" panose="020F0502020204030204" pitchFamily="34" charset="0"/>
              </a:rPr>
              <a:t> </a:t>
            </a:r>
            <a:r>
              <a:rPr lang="bg-BG" sz="2000" dirty="0">
                <a:latin typeface="Calibri" panose="020F0502020204030204" pitchFamily="34" charset="0"/>
                <a:ea typeface="Calibri" panose="020F0502020204030204" pitchFamily="34" charset="0"/>
                <a:cs typeface="Calibri" panose="020F0502020204030204" pitchFamily="34" charset="0"/>
              </a:rPr>
              <a:t>г. Извърши се проверка на организацията на работата с документите, тяхното съхранение и използване в Районен съд Шумен. 	Проведе се междинна среща за оценка на изпълнението на дадените препоръки до 30.05.2025</a:t>
            </a:r>
            <a:r>
              <a:rPr lang="en-US" sz="2000" dirty="0">
                <a:latin typeface="Calibri" panose="020F0502020204030204" pitchFamily="34" charset="0"/>
                <a:ea typeface="Calibri" panose="020F0502020204030204" pitchFamily="34" charset="0"/>
                <a:cs typeface="Calibri" panose="020F0502020204030204" pitchFamily="34" charset="0"/>
              </a:rPr>
              <a:t> </a:t>
            </a:r>
            <a:r>
              <a:rPr lang="bg-BG" sz="2000" dirty="0">
                <a:latin typeface="Calibri" panose="020F0502020204030204" pitchFamily="34" charset="0"/>
                <a:ea typeface="Calibri" panose="020F0502020204030204" pitchFamily="34" charset="0"/>
                <a:cs typeface="Calibri" panose="020F0502020204030204" pitchFamily="34" charset="0"/>
              </a:rPr>
              <a:t>г. До 30.06.2026</a:t>
            </a:r>
            <a:r>
              <a:rPr lang="en-US" sz="2000" dirty="0">
                <a:latin typeface="Calibri" panose="020F0502020204030204" pitchFamily="34" charset="0"/>
                <a:ea typeface="Calibri" panose="020F0502020204030204" pitchFamily="34" charset="0"/>
                <a:cs typeface="Calibri" panose="020F0502020204030204" pitchFamily="34" charset="0"/>
              </a:rPr>
              <a:t> </a:t>
            </a:r>
            <a:r>
              <a:rPr lang="bg-BG" sz="2000" dirty="0" err="1">
                <a:latin typeface="Calibri" panose="020F0502020204030204" pitchFamily="34" charset="0"/>
                <a:ea typeface="Calibri" panose="020F0502020204030204" pitchFamily="34" charset="0"/>
                <a:cs typeface="Calibri" panose="020F0502020204030204" pitchFamily="34" charset="0"/>
              </a:rPr>
              <a:t>г.следва</a:t>
            </a:r>
            <a:r>
              <a:rPr lang="bg-BG" sz="2000" dirty="0">
                <a:latin typeface="Calibri" panose="020F0502020204030204" pitchFamily="34" charset="0"/>
                <a:ea typeface="Calibri" panose="020F0502020204030204" pitchFamily="34" charset="0"/>
                <a:cs typeface="Calibri" panose="020F0502020204030204" pitchFamily="34" charset="0"/>
              </a:rPr>
              <a:t> да се представи опис на архива на РС Шумен и да бъдат предадени документи за съхранение в отдел“ Държавен архив“ – Шумен.</a:t>
            </a:r>
          </a:p>
        </p:txBody>
      </p:sp>
    </p:spTree>
    <p:extLst>
      <p:ext uri="{BB962C8B-B14F-4D97-AF65-F5344CB8AC3E}">
        <p14:creationId xmlns:p14="http://schemas.microsoft.com/office/powerpoint/2010/main" val="703607006"/>
      </p:ext>
    </p:extLst>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620688"/>
            <a:ext cx="8640960" cy="648072"/>
          </a:xfrm>
        </p:spPr>
        <p:txBody>
          <a:bodyPr>
            <a:normAutofit/>
          </a:bodyPr>
          <a:lstStyle/>
          <a:p>
            <a:r>
              <a:rPr lang="bg-BG" sz="3200" b="1" dirty="0">
                <a:latin typeface="Calibri" panose="020F0502020204030204" pitchFamily="34" charset="0"/>
                <a:ea typeface="Calibri" panose="020F0502020204030204" pitchFamily="34" charset="0"/>
                <a:cs typeface="Calibri" panose="020F0502020204030204" pitchFamily="34" charset="0"/>
              </a:rPr>
              <a:t>СГРАДЕН ФОНД И ТЕХНИЧЕСКА ОБЕЗПЕЧЕНОСТ</a:t>
            </a:r>
          </a:p>
        </p:txBody>
      </p:sp>
      <p:sp>
        <p:nvSpPr>
          <p:cNvPr id="3" name="Rectangle 2"/>
          <p:cNvSpPr/>
          <p:nvPr/>
        </p:nvSpPr>
        <p:spPr>
          <a:xfrm>
            <a:off x="251520" y="1484784"/>
            <a:ext cx="8640960" cy="4708981"/>
          </a:xfrm>
          <a:prstGeom prst="rect">
            <a:avLst/>
          </a:prstGeom>
        </p:spPr>
        <p:txBody>
          <a:bodyPr wrap="square">
            <a:spAutoFit/>
          </a:bodyPr>
          <a:lstStyle/>
          <a:p>
            <a:pPr algn="just"/>
            <a:r>
              <a:rPr lang="bg-BG" sz="2000" dirty="0">
                <a:latin typeface="Calibri" panose="020F0502020204030204" pitchFamily="34" charset="0"/>
                <a:ea typeface="Calibri" panose="020F0502020204030204" pitchFamily="34" charset="0"/>
                <a:cs typeface="Calibri" panose="020F0502020204030204" pitchFamily="34" charset="0"/>
              </a:rPr>
              <a:t>	Към  </a:t>
            </a:r>
            <a:r>
              <a:rPr lang="bg-BG" sz="2000" dirty="0" smtClean="0">
                <a:latin typeface="Calibri" panose="020F0502020204030204" pitchFamily="34" charset="0"/>
                <a:ea typeface="Calibri" panose="020F0502020204030204" pitchFamily="34" charset="0"/>
                <a:cs typeface="Calibri" panose="020F0502020204030204" pitchFamily="34" charset="0"/>
              </a:rPr>
              <a:t>31.12.2025 г</a:t>
            </a:r>
            <a:r>
              <a:rPr lang="bg-BG" sz="2000" dirty="0">
                <a:latin typeface="Calibri" panose="020F0502020204030204" pitchFamily="34" charset="0"/>
                <a:ea typeface="Calibri" panose="020F0502020204030204" pitchFamily="34" charset="0"/>
                <a:cs typeface="Calibri" panose="020F0502020204030204" pitchFamily="34" charset="0"/>
              </a:rPr>
              <a:t>. работата по ремонта и преустройството на съществуващата сграда ПИ 83510.674.453 в сграда с пристройка за нуждите на Районен съд и Районна прокуратура - Шумен“ продължава. Поддържа се ежедневна комуникация с фирмата изпълнител и фирмата, която ще осъществява надзора. Водят се разговори с представителите на ВСС – отдел „Управление на собствеността“. От наша страна се предоставя пълно съдействие и се прави всичко възможно по организиране и реализиране на започнатия проект за ремонт и преустройство. </a:t>
            </a:r>
          </a:p>
          <a:p>
            <a:pPr algn="just"/>
            <a:r>
              <a:rPr lang="bg-BG" sz="2000" dirty="0">
                <a:latin typeface="Calibri" panose="020F0502020204030204" pitchFamily="34" charset="0"/>
                <a:ea typeface="Calibri" panose="020F0502020204030204" pitchFamily="34" charset="0"/>
                <a:cs typeface="Calibri" panose="020F0502020204030204" pitchFamily="34" charset="0"/>
              </a:rPr>
              <a:t>	Своевременното приключване на проекта ще е от съществено значение за   преместването на Районен съд Шумен, с което биха се решили проблемите, свързани с нормалното функциониране на съда. Изпитваните към настоящия момент затруднения – недостиг на кабинети, липса на помещения за архиви и съдебни зали, места за съхраняване на веществени доказателства и др., създават сериозни затруднения в работата на Районен съд  Шумен.   </a:t>
            </a:r>
          </a:p>
        </p:txBody>
      </p:sp>
    </p:spTree>
    <p:extLst>
      <p:ext uri="{BB962C8B-B14F-4D97-AF65-F5344CB8AC3E}">
        <p14:creationId xmlns:p14="http://schemas.microsoft.com/office/powerpoint/2010/main" val="235994741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6096" y="1268760"/>
            <a:ext cx="8640960" cy="4093428"/>
          </a:xfrm>
          <a:prstGeom prst="rect">
            <a:avLst/>
          </a:prstGeom>
        </p:spPr>
        <p:txBody>
          <a:bodyPr wrap="square">
            <a:spAutoFit/>
          </a:bodyPr>
          <a:lstStyle/>
          <a:p>
            <a:pPr algn="just"/>
            <a:r>
              <a:rPr lang="bg-BG" sz="2000" dirty="0">
                <a:latin typeface="Calibri" panose="020F0502020204030204" pitchFamily="34" charset="0"/>
                <a:ea typeface="Calibri" panose="020F0502020204030204" pitchFamily="34" charset="0"/>
                <a:cs typeface="Calibri" panose="020F0502020204030204" pitchFamily="34" charset="0"/>
              </a:rPr>
              <a:t>	По отношение на техническата обезпеченост може да се каже, че е на много добро ниво, като постоянно се работи за надграждане на съществуващите компоненти. </a:t>
            </a:r>
          </a:p>
          <a:p>
            <a:pPr algn="just"/>
            <a:r>
              <a:rPr lang="bg-BG" sz="2000" dirty="0">
                <a:latin typeface="Calibri" panose="020F0502020204030204" pitchFamily="34" charset="0"/>
                <a:ea typeface="Calibri" panose="020F0502020204030204" pitchFamily="34" charset="0"/>
                <a:cs typeface="Calibri" panose="020F0502020204030204" pitchFamily="34" charset="0"/>
              </a:rPr>
              <a:t>	В Районен съд Шумен се прилага принципа на случайния избор  за гражданските, наказателните и изпълнителните дела, като се използва софтуера за случайно разпределение на делата на ВСС. </a:t>
            </a:r>
          </a:p>
          <a:p>
            <a:pPr algn="just"/>
            <a:r>
              <a:rPr lang="bg-BG" sz="2000" dirty="0">
                <a:latin typeface="Calibri" panose="020F0502020204030204" pitchFamily="34" charset="0"/>
                <a:ea typeface="Calibri" panose="020F0502020204030204" pitchFamily="34" charset="0"/>
                <a:cs typeface="Calibri" panose="020F0502020204030204" pitchFamily="34" charset="0"/>
              </a:rPr>
              <a:t>	Стриктно се изпълняват задълженията по чл.64 от Закона за съдебната власт за публикуване на съдебните актове на интернет страницата на съда. На същата са публикувани и утвърдените от председателя на Районен съд Шумен вътрешни правила за организацията на публикуване на съдебните актове. Интернет страницата на съда се поддържа и  актуализира периодично, публикува се график на насрочените дела, както и друга информация, която би била от полза на гражданите. </a:t>
            </a:r>
          </a:p>
        </p:txBody>
      </p:sp>
    </p:spTree>
    <p:extLst>
      <p:ext uri="{BB962C8B-B14F-4D97-AF65-F5344CB8AC3E}">
        <p14:creationId xmlns:p14="http://schemas.microsoft.com/office/powerpoint/2010/main" val="3009799908"/>
      </p:ext>
    </p:extLst>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76672"/>
            <a:ext cx="8229600" cy="629816"/>
          </a:xfrm>
        </p:spPr>
        <p:txBody>
          <a:bodyPr>
            <a:normAutofit/>
          </a:bodyPr>
          <a:lstStyle/>
          <a:p>
            <a:pPr algn="ctr"/>
            <a:r>
              <a:rPr lang="bg-BG" sz="3200" b="1" dirty="0">
                <a:latin typeface="Calibri" panose="020F0502020204030204" pitchFamily="34" charset="0"/>
                <a:ea typeface="Calibri" panose="020F0502020204030204" pitchFamily="34" charset="0"/>
                <a:cs typeface="Calibri" panose="020F0502020204030204" pitchFamily="34" charset="0"/>
              </a:rPr>
              <a:t>ПРОЕКТИ И ИНИЦИАТИВИ</a:t>
            </a:r>
          </a:p>
        </p:txBody>
      </p:sp>
      <p:sp>
        <p:nvSpPr>
          <p:cNvPr id="3" name="Rectangle 2"/>
          <p:cNvSpPr/>
          <p:nvPr/>
        </p:nvSpPr>
        <p:spPr>
          <a:xfrm>
            <a:off x="251520" y="1052736"/>
            <a:ext cx="8640960" cy="5632311"/>
          </a:xfrm>
          <a:prstGeom prst="rect">
            <a:avLst/>
          </a:prstGeom>
        </p:spPr>
        <p:txBody>
          <a:bodyPr wrap="square">
            <a:spAutoFit/>
          </a:bodyPr>
          <a:lstStyle/>
          <a:p>
            <a:pPr algn="just"/>
            <a:r>
              <a:rPr lang="bg-BG" sz="2000" dirty="0">
                <a:latin typeface="Calibri" panose="020F0502020204030204" pitchFamily="34" charset="0"/>
                <a:ea typeface="Calibri" panose="020F0502020204030204" pitchFamily="34" charset="0"/>
                <a:cs typeface="Calibri" panose="020F0502020204030204" pitchFamily="34" charset="0"/>
              </a:rPr>
              <a:t>	През отчетната 2025</a:t>
            </a:r>
            <a:r>
              <a:rPr lang="en-US" sz="2000" dirty="0">
                <a:latin typeface="Calibri" panose="020F0502020204030204" pitchFamily="34" charset="0"/>
                <a:ea typeface="Calibri" panose="020F0502020204030204" pitchFamily="34" charset="0"/>
                <a:cs typeface="Calibri" panose="020F0502020204030204" pitchFamily="34" charset="0"/>
              </a:rPr>
              <a:t> </a:t>
            </a:r>
            <a:r>
              <a:rPr lang="bg-BG" sz="2000" dirty="0">
                <a:latin typeface="Calibri" panose="020F0502020204030204" pitchFamily="34" charset="0"/>
                <a:ea typeface="Calibri" panose="020F0502020204030204" pitchFamily="34" charset="0"/>
                <a:cs typeface="Calibri" panose="020F0502020204030204" pitchFamily="34" charset="0"/>
              </a:rPr>
              <a:t>г. в продължение на вече утвърдената практика</a:t>
            </a:r>
            <a:r>
              <a:rPr lang="en-US" sz="2000" dirty="0">
                <a:latin typeface="Calibri" panose="020F0502020204030204" pitchFamily="34" charset="0"/>
                <a:ea typeface="Calibri" panose="020F0502020204030204" pitchFamily="34" charset="0"/>
                <a:cs typeface="Calibri" panose="020F0502020204030204" pitchFamily="34" charset="0"/>
              </a:rPr>
              <a:t>,</a:t>
            </a:r>
            <a:r>
              <a:rPr lang="bg-BG" sz="2000" dirty="0">
                <a:latin typeface="Calibri" panose="020F0502020204030204" pitchFamily="34" charset="0"/>
                <a:ea typeface="Calibri" panose="020F0502020204030204" pitchFamily="34" charset="0"/>
                <a:cs typeface="Calibri" panose="020F0502020204030204" pitchFamily="34" charset="0"/>
              </a:rPr>
              <a:t>  на 1</a:t>
            </a:r>
            <a:r>
              <a:rPr lang="en-US" sz="2000" dirty="0">
                <a:latin typeface="Calibri" panose="020F0502020204030204" pitchFamily="34" charset="0"/>
                <a:ea typeface="Calibri" panose="020F0502020204030204" pitchFamily="34" charset="0"/>
                <a:cs typeface="Calibri" panose="020F0502020204030204" pitchFamily="34" charset="0"/>
              </a:rPr>
              <a:t>7</a:t>
            </a:r>
            <a:r>
              <a:rPr lang="bg-BG" sz="2000" dirty="0">
                <a:latin typeface="Calibri" panose="020F0502020204030204" pitchFamily="34" charset="0"/>
                <a:ea typeface="Calibri" panose="020F0502020204030204" pitchFamily="34" charset="0"/>
                <a:cs typeface="Calibri" panose="020F0502020204030204" pitchFamily="34" charset="0"/>
              </a:rPr>
              <a:t>.0</a:t>
            </a:r>
            <a:r>
              <a:rPr lang="en-US" sz="2000" dirty="0">
                <a:latin typeface="Calibri" panose="020F0502020204030204" pitchFamily="34" charset="0"/>
                <a:ea typeface="Calibri" panose="020F0502020204030204" pitchFamily="34" charset="0"/>
                <a:cs typeface="Calibri" panose="020F0502020204030204" pitchFamily="34" charset="0"/>
              </a:rPr>
              <a:t>4</a:t>
            </a:r>
            <a:r>
              <a:rPr lang="bg-BG" sz="2000" dirty="0">
                <a:latin typeface="Calibri" panose="020F0502020204030204" pitchFamily="34" charset="0"/>
                <a:ea typeface="Calibri" panose="020F0502020204030204" pitchFamily="34" charset="0"/>
                <a:cs typeface="Calibri" panose="020F0502020204030204" pitchFamily="34" charset="0"/>
              </a:rPr>
              <a:t>.202</a:t>
            </a:r>
            <a:r>
              <a:rPr lang="en-US" sz="2000" dirty="0">
                <a:latin typeface="Calibri" panose="020F0502020204030204" pitchFamily="34" charset="0"/>
                <a:ea typeface="Calibri" panose="020F0502020204030204" pitchFamily="34" charset="0"/>
                <a:cs typeface="Calibri" panose="020F0502020204030204" pitchFamily="34" charset="0"/>
              </a:rPr>
              <a:t>5</a:t>
            </a:r>
            <a:r>
              <a:rPr lang="bg-BG" sz="2000" dirty="0">
                <a:latin typeface="Calibri" panose="020F0502020204030204" pitchFamily="34" charset="0"/>
                <a:ea typeface="Calibri" panose="020F0502020204030204" pitchFamily="34" charset="0"/>
                <a:cs typeface="Calibri" panose="020F0502020204030204" pitchFamily="34" charset="0"/>
              </a:rPr>
              <a:t>г. в рамките на информационната кампания „Ден на отворените врати“ в Районен съд Шумен, в Зала № 1 на Съдебната палата в гр.Шумен се организира и проведе пролетен благотворителен  базар.  </a:t>
            </a:r>
          </a:p>
          <a:p>
            <a:pPr algn="just"/>
            <a:r>
              <a:rPr lang="bg-BG" sz="2000" dirty="0">
                <a:latin typeface="Calibri" panose="020F0502020204030204" pitchFamily="34" charset="0"/>
                <a:ea typeface="Calibri" panose="020F0502020204030204" pitchFamily="34" charset="0"/>
                <a:cs typeface="Calibri" panose="020F0502020204030204" pitchFamily="34" charset="0"/>
              </a:rPr>
              <a:t>	На 21.11.2025г. в Районен съд Шумен се проведе кулинарна благотворителна изложба - Коледен базар. Осма поредна година се организира тази инициатива от Регионалната секция на Националното сдружение на съдебните служители. </a:t>
            </a:r>
          </a:p>
          <a:p>
            <a:pPr algn="just"/>
            <a:r>
              <a:rPr lang="bg-BG" sz="2000" dirty="0">
                <a:latin typeface="Calibri" panose="020F0502020204030204" pitchFamily="34" charset="0"/>
                <a:ea typeface="Calibri" panose="020F0502020204030204" pitchFamily="34" charset="0"/>
                <a:cs typeface="Calibri" panose="020F0502020204030204" pitchFamily="34" charset="0"/>
              </a:rPr>
              <a:t>	В двете инициативи се включиха всички служителите на съда, магистрати, съдебни изпълнители, съдии по вписванията и колегите от Агенция по вписванията, участниците проявиха своите умения - кулинарни и творчески в изработването на различни по форма и вид изненади.</a:t>
            </a:r>
            <a:r>
              <a:rPr lang="bg-BG" sz="2000" dirty="0"/>
              <a:t> </a:t>
            </a:r>
          </a:p>
          <a:p>
            <a:pPr algn="just"/>
            <a:r>
              <a:rPr lang="bg-BG" sz="2000" dirty="0">
                <a:latin typeface="Calibri" panose="020F0502020204030204" pitchFamily="34" charset="0"/>
                <a:ea typeface="Calibri" panose="020F0502020204030204" pitchFamily="34" charset="0"/>
                <a:cs typeface="Calibri" panose="020F0502020204030204" pitchFamily="34" charset="0"/>
              </a:rPr>
              <a:t>	На Интернет страницата и </a:t>
            </a:r>
            <a:r>
              <a:rPr lang="bg-BG" sz="2000" dirty="0" err="1">
                <a:latin typeface="Calibri" panose="020F0502020204030204" pitchFamily="34" charset="0"/>
                <a:ea typeface="Calibri" panose="020F0502020204030204" pitchFamily="34" charset="0"/>
                <a:cs typeface="Calibri" panose="020F0502020204030204" pitchFamily="34" charset="0"/>
              </a:rPr>
              <a:t>Фейсбук</a:t>
            </a:r>
            <a:r>
              <a:rPr lang="bg-BG" sz="2000" dirty="0">
                <a:latin typeface="Calibri" panose="020F0502020204030204" pitchFamily="34" charset="0"/>
                <a:ea typeface="Calibri" panose="020F0502020204030204" pitchFamily="34" charset="0"/>
                <a:cs typeface="Calibri" panose="020F0502020204030204" pitchFamily="34" charset="0"/>
              </a:rPr>
              <a:t> страницата на съда, които се обновяват и следят ежедневно, се изнася информация, която би била полезна на гражданите, а изградената вътрешна мрежа за обмен на документооборота улеснява работата и допринася за бързия обмен на информация и навременно запознаване на магистрати и служители със заповеди и разпореждания, касаещи дейността им.   </a:t>
            </a:r>
          </a:p>
        </p:txBody>
      </p:sp>
    </p:spTree>
    <p:extLst>
      <p:ext uri="{BB962C8B-B14F-4D97-AF65-F5344CB8AC3E}">
        <p14:creationId xmlns:p14="http://schemas.microsoft.com/office/powerpoint/2010/main" val="8344539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4656" y="484513"/>
            <a:ext cx="8640960" cy="6370975"/>
          </a:xfrm>
          <a:prstGeom prst="rect">
            <a:avLst/>
          </a:prstGeom>
        </p:spPr>
        <p:txBody>
          <a:bodyPr wrap="square">
            <a:spAutoFit/>
          </a:bodyPr>
          <a:lstStyle/>
          <a:p>
            <a:r>
              <a:rPr lang="bg-BG" sz="2400" b="1" dirty="0">
                <a:latin typeface="Calibri" panose="020F0502020204030204" pitchFamily="34" charset="0"/>
                <a:ea typeface="Calibri" panose="020F0502020204030204" pitchFamily="34" charset="0"/>
                <a:cs typeface="Calibri" panose="020F0502020204030204" pitchFamily="34" charset="0"/>
              </a:rPr>
              <a:t>	Проекти, инициативи, обучения през 2025</a:t>
            </a:r>
            <a:r>
              <a:rPr lang="en-US" sz="2400" b="1" dirty="0">
                <a:latin typeface="Calibri" panose="020F0502020204030204" pitchFamily="34" charset="0"/>
                <a:ea typeface="Calibri" panose="020F0502020204030204" pitchFamily="34" charset="0"/>
                <a:cs typeface="Calibri" panose="020F0502020204030204" pitchFamily="34" charset="0"/>
              </a:rPr>
              <a:t> </a:t>
            </a:r>
            <a:r>
              <a:rPr lang="bg-BG" sz="2400" b="1" dirty="0">
                <a:latin typeface="Calibri" panose="020F0502020204030204" pitchFamily="34" charset="0"/>
                <a:ea typeface="Calibri" panose="020F0502020204030204" pitchFamily="34" charset="0"/>
                <a:cs typeface="Calibri" panose="020F0502020204030204" pitchFamily="34" charset="0"/>
              </a:rPr>
              <a:t>г.  в които са взели участие съдии и/или служители от  РС Шумен:</a:t>
            </a:r>
            <a:br>
              <a:rPr lang="bg-BG" sz="2400" b="1" dirty="0">
                <a:latin typeface="Calibri" panose="020F0502020204030204" pitchFamily="34" charset="0"/>
                <a:ea typeface="Calibri" panose="020F0502020204030204" pitchFamily="34" charset="0"/>
                <a:cs typeface="Calibri" panose="020F0502020204030204" pitchFamily="34" charset="0"/>
              </a:rPr>
            </a:br>
            <a:r>
              <a:rPr lang="bg-BG" sz="2000" dirty="0">
                <a:latin typeface="Calibri" panose="020F0502020204030204" pitchFamily="34" charset="0"/>
                <a:ea typeface="Calibri" panose="020F0502020204030204" pitchFamily="34" charset="0"/>
                <a:cs typeface="Calibri" panose="020F0502020204030204" pitchFamily="34" charset="0"/>
              </a:rPr>
              <a:t>	- </a:t>
            </a:r>
            <a:r>
              <a:rPr lang="bg-BG" sz="2000" dirty="0" err="1">
                <a:latin typeface="Calibri" panose="020F0502020204030204" pitchFamily="34" charset="0"/>
                <a:ea typeface="Calibri" panose="020F0502020204030204" pitchFamily="34" charset="0"/>
                <a:cs typeface="Calibri" panose="020F0502020204030204" pitchFamily="34" charset="0"/>
              </a:rPr>
              <a:t>Междуинституционално</a:t>
            </a:r>
            <a:r>
              <a:rPr lang="bg-BG" sz="2000" dirty="0">
                <a:latin typeface="Calibri" panose="020F0502020204030204" pitchFamily="34" charset="0"/>
                <a:ea typeface="Calibri" panose="020F0502020204030204" pitchFamily="34" charset="0"/>
                <a:cs typeface="Calibri" panose="020F0502020204030204" pitchFamily="34" charset="0"/>
              </a:rPr>
              <a:t> взаимодействие при работа с деца жертви на престъпления и насилие; </a:t>
            </a:r>
            <a:br>
              <a:rPr lang="bg-BG" sz="2000" dirty="0">
                <a:latin typeface="Calibri" panose="020F0502020204030204" pitchFamily="34" charset="0"/>
                <a:ea typeface="Calibri" panose="020F0502020204030204" pitchFamily="34" charset="0"/>
                <a:cs typeface="Calibri" panose="020F0502020204030204" pitchFamily="34" charset="0"/>
              </a:rPr>
            </a:br>
            <a:r>
              <a:rPr lang="bg-BG" sz="2000" dirty="0">
                <a:latin typeface="Calibri" panose="020F0502020204030204" pitchFamily="34" charset="0"/>
                <a:ea typeface="Calibri" panose="020F0502020204030204" pitchFamily="34" charset="0"/>
                <a:cs typeface="Calibri" panose="020F0502020204030204" pitchFamily="34" charset="0"/>
              </a:rPr>
              <a:t>	- Обучение на тема „Актуални проблеми по ЗЗДН“ ;</a:t>
            </a:r>
            <a:br>
              <a:rPr lang="bg-BG" sz="2000" dirty="0">
                <a:latin typeface="Calibri" panose="020F0502020204030204" pitchFamily="34" charset="0"/>
                <a:ea typeface="Calibri" panose="020F0502020204030204" pitchFamily="34" charset="0"/>
                <a:cs typeface="Calibri" panose="020F0502020204030204" pitchFamily="34" charset="0"/>
              </a:rPr>
            </a:br>
            <a:r>
              <a:rPr lang="bg-BG" sz="2000" dirty="0">
                <a:latin typeface="Calibri" panose="020F0502020204030204" pitchFamily="34" charset="0"/>
                <a:ea typeface="Calibri" panose="020F0502020204030204" pitchFamily="34" charset="0"/>
                <a:cs typeface="Calibri" panose="020F0502020204030204" pitchFamily="34" charset="0"/>
              </a:rPr>
              <a:t>	- Обучение „Езиково обучение сътрудничество по гражданско-правни въпроси“,</a:t>
            </a:r>
            <a:r>
              <a:rPr lang="ru-RU" sz="2000" dirty="0">
                <a:latin typeface="Calibri" panose="020F0502020204030204" pitchFamily="34" charset="0"/>
                <a:ea typeface="Calibri" panose="020F0502020204030204" pitchFamily="34" charset="0"/>
                <a:cs typeface="Calibri" panose="020F0502020204030204" pitchFamily="34" charset="0"/>
              </a:rPr>
              <a:t> Р. Чехия гр. Прага; </a:t>
            </a:r>
            <a:r>
              <a:rPr lang="bg-BG" sz="2000" dirty="0">
                <a:latin typeface="Calibri" panose="020F0502020204030204" pitchFamily="34" charset="0"/>
                <a:ea typeface="Calibri" panose="020F0502020204030204" pitchFamily="34" charset="0"/>
                <a:cs typeface="Calibri" panose="020F0502020204030204" pitchFamily="34" charset="0"/>
              </a:rPr>
              <a:t/>
            </a:r>
            <a:br>
              <a:rPr lang="bg-BG" sz="2000" dirty="0">
                <a:latin typeface="Calibri" panose="020F0502020204030204" pitchFamily="34" charset="0"/>
                <a:ea typeface="Calibri" panose="020F0502020204030204" pitchFamily="34" charset="0"/>
                <a:cs typeface="Calibri" panose="020F0502020204030204" pitchFamily="34" charset="0"/>
              </a:rPr>
            </a:br>
            <a:r>
              <a:rPr lang="bg-BG" sz="2000" dirty="0">
                <a:latin typeface="Calibri" panose="020F0502020204030204" pitchFamily="34" charset="0"/>
                <a:ea typeface="Calibri" panose="020F0502020204030204" pitchFamily="34" charset="0"/>
                <a:cs typeface="Calibri" panose="020F0502020204030204" pitchFamily="34" charset="0"/>
              </a:rPr>
              <a:t>	- „Прилагане на Рамково решение 2008/675/2 ПВР на Съвета от 24.07.2008 г. за вземане под внимание на присъдите, постановени в държавите – членки на ЕС и чл.8, ал.2 от НК“;</a:t>
            </a:r>
            <a:br>
              <a:rPr lang="bg-BG" sz="2000" dirty="0">
                <a:latin typeface="Calibri" panose="020F0502020204030204" pitchFamily="34" charset="0"/>
                <a:ea typeface="Calibri" panose="020F0502020204030204" pitchFamily="34" charset="0"/>
                <a:cs typeface="Calibri" panose="020F0502020204030204" pitchFamily="34" charset="0"/>
              </a:rPr>
            </a:br>
            <a:r>
              <a:rPr lang="bg-BG" sz="2000" dirty="0">
                <a:latin typeface="Calibri" panose="020F0502020204030204" pitchFamily="34" charset="0"/>
                <a:ea typeface="Calibri" panose="020F0502020204030204" pitchFamily="34" charset="0"/>
                <a:cs typeface="Calibri" panose="020F0502020204030204" pitchFamily="34" charset="0"/>
              </a:rPr>
              <a:t>	- Обучение за </a:t>
            </a:r>
            <a:r>
              <a:rPr lang="bg-BG" sz="2000" dirty="0" err="1">
                <a:latin typeface="Calibri" panose="020F0502020204030204" pitchFamily="34" charset="0"/>
                <a:ea typeface="Calibri" panose="020F0502020204030204" pitchFamily="34" charset="0"/>
                <a:cs typeface="Calibri" panose="020F0502020204030204" pitchFamily="34" charset="0"/>
              </a:rPr>
              <a:t>обучители</a:t>
            </a:r>
            <a:r>
              <a:rPr lang="bg-BG" sz="2000" dirty="0">
                <a:latin typeface="Calibri" panose="020F0502020204030204" pitchFamily="34" charset="0"/>
                <a:ea typeface="Calibri" panose="020F0502020204030204" pitchFamily="34" charset="0"/>
                <a:cs typeface="Calibri" panose="020F0502020204030204" pitchFamily="34" charset="0"/>
              </a:rPr>
              <a:t> „Електронно разпределение на заповедни производства“;</a:t>
            </a:r>
            <a:br>
              <a:rPr lang="bg-BG" sz="2000" dirty="0">
                <a:latin typeface="Calibri" panose="020F0502020204030204" pitchFamily="34" charset="0"/>
                <a:ea typeface="Calibri" panose="020F0502020204030204" pitchFamily="34" charset="0"/>
                <a:cs typeface="Calibri" panose="020F0502020204030204" pitchFamily="34" charset="0"/>
              </a:rPr>
            </a:br>
            <a:r>
              <a:rPr lang="bg-BG" sz="2000" dirty="0">
                <a:latin typeface="Calibri" panose="020F0502020204030204" pitchFamily="34" charset="0"/>
                <a:ea typeface="Calibri" panose="020F0502020204030204" pitchFamily="34" charset="0"/>
                <a:cs typeface="Calibri" panose="020F0502020204030204" pitchFamily="34" charset="0"/>
              </a:rPr>
              <a:t>	- </a:t>
            </a:r>
            <a:r>
              <a:rPr lang="bg-BG" sz="2000" dirty="0" err="1">
                <a:latin typeface="Calibri" panose="020F0502020204030204" pitchFamily="34" charset="0"/>
                <a:ea typeface="Calibri" panose="020F0502020204030204" pitchFamily="34" charset="0"/>
                <a:cs typeface="Calibri" panose="020F0502020204030204" pitchFamily="34" charset="0"/>
              </a:rPr>
              <a:t>Уебинар</a:t>
            </a:r>
            <a:r>
              <a:rPr lang="bg-BG" sz="2000" dirty="0">
                <a:latin typeface="Calibri" panose="020F0502020204030204" pitchFamily="34" charset="0"/>
                <a:ea typeface="Calibri" panose="020F0502020204030204" pitchFamily="34" charset="0"/>
                <a:cs typeface="Calibri" panose="020F0502020204030204" pitchFamily="34" charset="0"/>
              </a:rPr>
              <a:t> „Издаване на ЕЗА в досъдебното производство и осъществяване на съдебен контрол /чл.56А от ЗЕЕЗА и чл.59А от ЗЕЕЗА”;</a:t>
            </a:r>
            <a:br>
              <a:rPr lang="bg-BG" sz="2000" dirty="0">
                <a:latin typeface="Calibri" panose="020F0502020204030204" pitchFamily="34" charset="0"/>
                <a:ea typeface="Calibri" panose="020F0502020204030204" pitchFamily="34" charset="0"/>
                <a:cs typeface="Calibri" panose="020F0502020204030204" pitchFamily="34" charset="0"/>
              </a:rPr>
            </a:br>
            <a:r>
              <a:rPr lang="bg-BG" sz="2000" dirty="0">
                <a:latin typeface="Calibri" panose="020F0502020204030204" pitchFamily="34" charset="0"/>
                <a:ea typeface="Calibri" panose="020F0502020204030204" pitchFamily="34" charset="0"/>
                <a:cs typeface="Calibri" panose="020F0502020204030204" pitchFamily="34" charset="0"/>
              </a:rPr>
              <a:t>	- Работна среща с проф. д.ю.н. Атанас Семов – съдия в Конституционния съд на Р.България на тема „ Сезиране на Конституционния съд  по чл.150, ал.2 от Конституцията . Актуални проблеми“;</a:t>
            </a:r>
            <a:br>
              <a:rPr lang="bg-BG" sz="2000" dirty="0">
                <a:latin typeface="Calibri" panose="020F0502020204030204" pitchFamily="34" charset="0"/>
                <a:ea typeface="Calibri" panose="020F0502020204030204" pitchFamily="34" charset="0"/>
                <a:cs typeface="Calibri" panose="020F0502020204030204" pitchFamily="34" charset="0"/>
              </a:rPr>
            </a:br>
            <a:r>
              <a:rPr lang="bg-BG" sz="2000" dirty="0">
                <a:latin typeface="Calibri" panose="020F0502020204030204" pitchFamily="34" charset="0"/>
                <a:ea typeface="Calibri" panose="020F0502020204030204" pitchFamily="34" charset="0"/>
                <a:cs typeface="Calibri" panose="020F0502020204030204" pitchFamily="34" charset="0"/>
              </a:rPr>
              <a:t>	- „</a:t>
            </a:r>
            <a:r>
              <a:rPr lang="bg-BG" sz="2000" dirty="0" err="1">
                <a:latin typeface="Calibri" panose="020F0502020204030204" pitchFamily="34" charset="0"/>
                <a:ea typeface="Calibri" panose="020F0502020204030204" pitchFamily="34" charset="0"/>
                <a:cs typeface="Calibri" panose="020F0502020204030204" pitchFamily="34" charset="0"/>
              </a:rPr>
              <a:t>Киберсигурност</a:t>
            </a:r>
            <a:r>
              <a:rPr lang="bg-BG" sz="2000" dirty="0">
                <a:latin typeface="Calibri" panose="020F0502020204030204" pitchFamily="34" charset="0"/>
                <a:ea typeface="Calibri" panose="020F0502020204030204" pitchFamily="34" charset="0"/>
                <a:cs typeface="Calibri" panose="020F0502020204030204" pitchFamily="34" charset="0"/>
              </a:rPr>
              <a:t> - Заедно в борбата с </a:t>
            </a:r>
            <a:r>
              <a:rPr lang="bg-BG" sz="2000" dirty="0" err="1">
                <a:latin typeface="Calibri" panose="020F0502020204030204" pitchFamily="34" charset="0"/>
                <a:ea typeface="Calibri" panose="020F0502020204030204" pitchFamily="34" charset="0"/>
                <a:cs typeface="Calibri" panose="020F0502020204030204" pitchFamily="34" charset="0"/>
              </a:rPr>
              <a:t>кибертормоза</a:t>
            </a:r>
            <a:r>
              <a:rPr lang="bg-BG" sz="2000" dirty="0">
                <a:latin typeface="Calibri" panose="020F0502020204030204" pitchFamily="34" charset="0"/>
                <a:ea typeface="Calibri" panose="020F0502020204030204" pitchFamily="34" charset="0"/>
                <a:cs typeface="Calibri" panose="020F0502020204030204" pitchFamily="34" charset="0"/>
              </a:rPr>
              <a:t> над деца“;</a:t>
            </a:r>
            <a:br>
              <a:rPr lang="bg-BG" sz="2000" dirty="0">
                <a:latin typeface="Calibri" panose="020F0502020204030204" pitchFamily="34" charset="0"/>
                <a:ea typeface="Calibri" panose="020F0502020204030204" pitchFamily="34" charset="0"/>
                <a:cs typeface="Calibri" panose="020F0502020204030204" pitchFamily="34" charset="0"/>
              </a:rPr>
            </a:br>
            <a:r>
              <a:rPr lang="bg-BG" sz="2000" dirty="0">
                <a:latin typeface="Calibri" panose="020F0502020204030204" pitchFamily="34" charset="0"/>
                <a:ea typeface="Calibri" panose="020F0502020204030204" pitchFamily="34" charset="0"/>
                <a:cs typeface="Calibri" panose="020F0502020204030204" pitchFamily="34" charset="0"/>
              </a:rPr>
              <a:t>	- „Превенция и управление на комуникационни кризи в съдебната власт. Комуникация в екипа“ и др.</a:t>
            </a:r>
          </a:p>
        </p:txBody>
      </p:sp>
    </p:spTree>
    <p:extLst>
      <p:ext uri="{BB962C8B-B14F-4D97-AF65-F5344CB8AC3E}">
        <p14:creationId xmlns:p14="http://schemas.microsoft.com/office/powerpoint/2010/main" val="2204825322"/>
      </p:ext>
    </p:extLst>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1520" y="764704"/>
            <a:ext cx="8568952" cy="5786199"/>
          </a:xfrm>
          <a:prstGeom prst="rect">
            <a:avLst/>
          </a:prstGeom>
        </p:spPr>
        <p:txBody>
          <a:bodyPr wrap="square">
            <a:spAutoFit/>
          </a:bodyPr>
          <a:lstStyle/>
          <a:p>
            <a:pPr algn="ctr"/>
            <a:r>
              <a:rPr lang="bg-BG" sz="3200" b="1" dirty="0">
                <a:latin typeface="Calibri" panose="020F0502020204030204" pitchFamily="34" charset="0"/>
                <a:ea typeface="Calibri" panose="020F0502020204030204" pitchFamily="34" charset="0"/>
                <a:cs typeface="Calibri" panose="020F0502020204030204" pitchFamily="34" charset="0"/>
              </a:rPr>
              <a:t>ЗАКЛЮЧЕНИЕ</a:t>
            </a:r>
            <a:endParaRPr lang="bg-BG" sz="3200" dirty="0">
              <a:latin typeface="Calibri" panose="020F0502020204030204" pitchFamily="34" charset="0"/>
              <a:ea typeface="Calibri" panose="020F0502020204030204" pitchFamily="34" charset="0"/>
              <a:cs typeface="Calibri" panose="020F0502020204030204" pitchFamily="34" charset="0"/>
            </a:endParaRPr>
          </a:p>
          <a:p>
            <a:r>
              <a:rPr lang="bg-BG" b="1" dirty="0"/>
              <a:t> </a:t>
            </a:r>
            <a:endParaRPr lang="bg-BG" dirty="0"/>
          </a:p>
          <a:p>
            <a:pPr algn="just"/>
            <a:r>
              <a:rPr lang="bg-BG" sz="2000" dirty="0">
                <a:latin typeface="Calibri" panose="020F0502020204030204" pitchFamily="34" charset="0"/>
                <a:ea typeface="Calibri" panose="020F0502020204030204" pitchFamily="34" charset="0"/>
                <a:cs typeface="Calibri" panose="020F0502020204030204" pitchFamily="34" charset="0"/>
              </a:rPr>
              <a:t>	В заключение, през отчетната </a:t>
            </a:r>
            <a:r>
              <a:rPr lang="bg-BG" sz="2000" b="1" dirty="0">
                <a:latin typeface="Calibri" panose="020F0502020204030204" pitchFamily="34" charset="0"/>
                <a:ea typeface="Calibri" panose="020F0502020204030204" pitchFamily="34" charset="0"/>
                <a:cs typeface="Calibri" panose="020F0502020204030204" pitchFamily="34" charset="0"/>
              </a:rPr>
              <a:t>2025</a:t>
            </a:r>
            <a:r>
              <a:rPr lang="bg-BG" sz="2000" dirty="0">
                <a:latin typeface="Calibri" panose="020F0502020204030204" pitchFamily="34" charset="0"/>
                <a:ea typeface="Calibri" panose="020F0502020204030204" pitchFamily="34" charset="0"/>
                <a:cs typeface="Calibri" panose="020F0502020204030204" pitchFamily="34" charset="0"/>
              </a:rPr>
              <a:t> година екипът на Районен съд  Шумен демонстрира професионализъм, мотивация и отговорност при изпълнение на служебните си задължения, като благодарение на това, цялостната дейност на съда е успешна, ефективна и на високо ниво. </a:t>
            </a:r>
          </a:p>
          <a:p>
            <a:pPr algn="just"/>
            <a:r>
              <a:rPr lang="bg-BG" sz="2000" dirty="0">
                <a:latin typeface="Calibri" panose="020F0502020204030204" pitchFamily="34" charset="0"/>
                <a:ea typeface="Calibri" panose="020F0502020204030204" pitchFamily="34" charset="0"/>
                <a:cs typeface="Calibri" panose="020F0502020204030204" pitchFamily="34" charset="0"/>
              </a:rPr>
              <a:t>	През настоящата </a:t>
            </a:r>
            <a:r>
              <a:rPr lang="bg-BG" sz="2000" b="1" dirty="0">
                <a:latin typeface="Calibri" panose="020F0502020204030204" pitchFamily="34" charset="0"/>
                <a:ea typeface="Calibri" panose="020F0502020204030204" pitchFamily="34" charset="0"/>
                <a:cs typeface="Calibri" panose="020F0502020204030204" pitchFamily="34" charset="0"/>
              </a:rPr>
              <a:t>2026</a:t>
            </a:r>
            <a:r>
              <a:rPr lang="en-US" sz="2000" b="1" dirty="0">
                <a:latin typeface="Calibri" panose="020F0502020204030204" pitchFamily="34" charset="0"/>
                <a:ea typeface="Calibri" panose="020F0502020204030204" pitchFamily="34" charset="0"/>
                <a:cs typeface="Calibri" panose="020F0502020204030204" pitchFamily="34" charset="0"/>
              </a:rPr>
              <a:t> </a:t>
            </a:r>
            <a:r>
              <a:rPr lang="bg-BG" sz="2000" b="1" dirty="0">
                <a:latin typeface="Calibri" panose="020F0502020204030204" pitchFamily="34" charset="0"/>
                <a:ea typeface="Calibri" panose="020F0502020204030204" pitchFamily="34" charset="0"/>
                <a:cs typeface="Calibri" panose="020F0502020204030204" pitchFamily="34" charset="0"/>
              </a:rPr>
              <a:t>г</a:t>
            </a:r>
            <a:r>
              <a:rPr lang="bg-BG" sz="2000" dirty="0">
                <a:latin typeface="Calibri" panose="020F0502020204030204" pitchFamily="34" charset="0"/>
                <a:ea typeface="Calibri" panose="020F0502020204030204" pitchFamily="34" charset="0"/>
                <a:cs typeface="Calibri" panose="020F0502020204030204" pitchFamily="34" charset="0"/>
              </a:rPr>
              <a:t>. усилията следва да продължат да бъдат насочени към гарантиране върховенството на закона и повишаване доверието в съдебната система; осъществяване на ефективно, качествено и в разумни срокове правораздаване; осигуряване на кадрова стабилност; разумно управление бюджета на институцията; повишаване квалификацията на всички работещи в съда.</a:t>
            </a:r>
          </a:p>
          <a:p>
            <a:pPr algn="just"/>
            <a:endParaRPr lang="bg-BG" sz="2000" dirty="0">
              <a:latin typeface="Calibri" panose="020F0502020204030204" pitchFamily="34" charset="0"/>
              <a:ea typeface="Calibri" panose="020F0502020204030204" pitchFamily="34" charset="0"/>
              <a:cs typeface="Calibri" panose="020F0502020204030204" pitchFamily="34" charset="0"/>
            </a:endParaRPr>
          </a:p>
          <a:p>
            <a:pPr algn="just"/>
            <a:endParaRPr lang="bg-BG" sz="2000" dirty="0">
              <a:latin typeface="Calibri" panose="020F0502020204030204" pitchFamily="34" charset="0"/>
              <a:ea typeface="Calibri" panose="020F0502020204030204" pitchFamily="34" charset="0"/>
              <a:cs typeface="Calibri" panose="020F0502020204030204" pitchFamily="34" charset="0"/>
            </a:endParaRPr>
          </a:p>
          <a:p>
            <a:endParaRPr lang="bg-BG" sz="2000" b="1" dirty="0">
              <a:latin typeface="Calibri" panose="020F0502020204030204" pitchFamily="34" charset="0"/>
              <a:ea typeface="Calibri" panose="020F0502020204030204" pitchFamily="34" charset="0"/>
              <a:cs typeface="Calibri" panose="020F0502020204030204" pitchFamily="34" charset="0"/>
            </a:endParaRPr>
          </a:p>
          <a:p>
            <a:r>
              <a:rPr lang="bg-BG" sz="2000" dirty="0">
                <a:latin typeface="Calibri" panose="020F0502020204030204" pitchFamily="34" charset="0"/>
                <a:ea typeface="Calibri" panose="020F0502020204030204" pitchFamily="34" charset="0"/>
                <a:cs typeface="Calibri" panose="020F0502020204030204" pitchFamily="34" charset="0"/>
              </a:rPr>
              <a:t>Административен ръководител-председател на</a:t>
            </a:r>
          </a:p>
          <a:p>
            <a:r>
              <a:rPr lang="bg-BG" sz="2000" dirty="0">
                <a:latin typeface="Calibri" panose="020F0502020204030204" pitchFamily="34" charset="0"/>
                <a:ea typeface="Calibri" panose="020F0502020204030204" pitchFamily="34" charset="0"/>
                <a:cs typeface="Calibri" panose="020F0502020204030204" pitchFamily="34" charset="0"/>
              </a:rPr>
              <a:t>РС Шумен: Мирослав Марков</a:t>
            </a:r>
          </a:p>
          <a:p>
            <a:pPr algn="just"/>
            <a:endParaRPr lang="bg-BG" sz="20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6710748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908720"/>
            <a:ext cx="8686800" cy="838200"/>
          </a:xfrm>
        </p:spPr>
        <p:txBody>
          <a:bodyPr>
            <a:normAutofit/>
          </a:bodyPr>
          <a:lstStyle/>
          <a:p>
            <a:pPr algn="ctr"/>
            <a:r>
              <a:rPr lang="bg-BG" dirty="0"/>
              <a:t>БЛАГОДАРИМ  ЗА ВНИМАНИЕТО!</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03648" y="1988840"/>
            <a:ext cx="6336704" cy="4324350"/>
          </a:xfrm>
        </p:spPr>
      </p:pic>
    </p:spTree>
    <p:extLst>
      <p:ext uri="{BB962C8B-B14F-4D97-AF65-F5344CB8AC3E}">
        <p14:creationId xmlns:p14="http://schemas.microsoft.com/office/powerpoint/2010/main" val="415759634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Urban">
  <a:themeElements>
    <a:clrScheme name="Urban">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Urban">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тема">
  <a:themeElements>
    <a:clrScheme name="О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О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О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Urban</Template>
  <TotalTime>1677</TotalTime>
  <Words>954</Words>
  <Application>Microsoft Office PowerPoint</Application>
  <PresentationFormat>On-screen Show (4:3)</PresentationFormat>
  <Paragraphs>696</Paragraphs>
  <Slides>56</Slides>
  <Notes>1</Notes>
  <HiddenSlides>0</HiddenSlides>
  <MMClips>0</MMClips>
  <ScaleCrop>false</ScaleCrop>
  <HeadingPairs>
    <vt:vector size="4" baseType="variant">
      <vt:variant>
        <vt:lpstr>Theme</vt:lpstr>
      </vt:variant>
      <vt:variant>
        <vt:i4>1</vt:i4>
      </vt:variant>
      <vt:variant>
        <vt:lpstr>Slide Titles</vt:lpstr>
      </vt:variant>
      <vt:variant>
        <vt:i4>56</vt:i4>
      </vt:variant>
    </vt:vector>
  </HeadingPairs>
  <TitlesOfParts>
    <vt:vector size="57" baseType="lpstr">
      <vt:lpstr>Urban</vt:lpstr>
      <vt:lpstr>ГОДИШЕН ДОКЛАД    ЗА ДЕЙНОСТТА НА РАЙОНЕН СЪД  ШУМЕН   ПРЕЗ 2025 ГОДИНА</vt:lpstr>
      <vt:lpstr>СЪДЪРЖАНИЕ</vt:lpstr>
      <vt:lpstr>PowerPoint Presentation</vt:lpstr>
      <vt:lpstr>PowerPoint Presentation</vt:lpstr>
      <vt:lpstr>СЪДЕБЕН РАЙОН. КАДРОВА ОБЕЗПЕЧЕНОСТ</vt:lpstr>
      <vt:lpstr>СРАВНИТЕЛНА ТАБЛИЦА ОТНОСНО РЕГИСТРИРАНИТЕ ЛИЦА ПРЕЗ ГОДИНИТЕ</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ДВИЖЕНИЕ НА ДЕЛАТА</vt:lpstr>
      <vt:lpstr>ПОСТЪПИЛИ, РАЗГЛЕДАНИ И ПРИКЛЮЧИЛИ ДЕЛА ЗА ПОСЛЕДНИТЕ ГОДИНИ</vt:lpstr>
      <vt:lpstr>Постъпили, разгледани и приключили дела през 2022 г., 2023 г., 2024 г. и 2025 г.</vt:lpstr>
      <vt:lpstr>PowerPoint Presentation</vt:lpstr>
      <vt:lpstr>Приключили дела – 2024 г., 2025 г.</vt:lpstr>
      <vt:lpstr>ГРАЖДАНСКО ОТДЕЛЕНИЕ</vt:lpstr>
      <vt:lpstr>PowerPoint Presentation</vt:lpstr>
      <vt:lpstr>ОБЖАЛВАНИ СЪДЕБНИ АКТОВЕ ПО ГРАЖДАНСКИ ДЕЛА</vt:lpstr>
      <vt:lpstr>PowerPoint Presentation</vt:lpstr>
      <vt:lpstr>PowerPoint Presentation</vt:lpstr>
      <vt:lpstr>PowerPoint Presentation</vt:lpstr>
      <vt:lpstr>Обжалвани решения по граждански дела, с резултат от касационно обжалване през 2025 г.</vt:lpstr>
      <vt:lpstr>НАКАЗАТЕЛНО ОТДЕЛЕНИЕ</vt:lpstr>
      <vt:lpstr>PowerPoint Presentation</vt:lpstr>
      <vt:lpstr>ОБЖАЛВАНИ СЪДЕБНИ АКТОВЕ ПО НАКАЗАТЕЛНИ ДЕЛА</vt:lpstr>
      <vt:lpstr>PowerPoint Presentation</vt:lpstr>
      <vt:lpstr>PowerPoint Presentation</vt:lpstr>
      <vt:lpstr>PowerPoint Presentation</vt:lpstr>
      <vt:lpstr>НАТОВАРЕНОСТ</vt:lpstr>
      <vt:lpstr>PowerPoint Presentation</vt:lpstr>
      <vt:lpstr>PowerPoint Presentation</vt:lpstr>
      <vt:lpstr>АНАЛИЗ И ТЕНДЕНЦИИ</vt:lpstr>
      <vt:lpstr>PowerPoint Presentation</vt:lpstr>
      <vt:lpstr>PowerPoint Presentation</vt:lpstr>
      <vt:lpstr>СТРУКТУРА НА НАКАЗАНАТА ПРЕСТЪПНОСТ</vt:lpstr>
      <vt:lpstr>PowerPoint Presentation</vt:lpstr>
      <vt:lpstr>СЪДЕБНО ИЗПЪЛНЕНИЕ</vt:lpstr>
      <vt:lpstr>PowerPoint Presentation</vt:lpstr>
      <vt:lpstr>ИЗПЪЛНИТЕЛНИ ДЕЛА</vt:lpstr>
      <vt:lpstr>СЪДИИ ПО ВПИСВАНИЯТА</vt:lpstr>
      <vt:lpstr>БЮРО СЪДИМОСТ</vt:lpstr>
      <vt:lpstr>PowerPoint Presentation</vt:lpstr>
      <vt:lpstr>СЪДЕБНИ ЗАСЕДАТЕЛИ</vt:lpstr>
      <vt:lpstr>ПЛАНОВИ И ТЕМАТИЧНИ ПРОВЕРКИ</vt:lpstr>
      <vt:lpstr>PowerPoint Presentation</vt:lpstr>
      <vt:lpstr>PowerPoint Presentation</vt:lpstr>
      <vt:lpstr>СГРАДЕН ФОНД И ТЕХНИЧЕСКА ОБЕЗПЕЧЕНОСТ</vt:lpstr>
      <vt:lpstr>PowerPoint Presentation</vt:lpstr>
      <vt:lpstr>ПРОЕКТИ И ИНИЦИАТИВИ</vt:lpstr>
      <vt:lpstr>PowerPoint Presentation</vt:lpstr>
      <vt:lpstr>PowerPoint Presentation</vt:lpstr>
      <vt:lpstr>БЛАГОДАРИМ  ЗА ВНИМАНИЕТО!</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Лидия И. Петрова</dc:creator>
  <cp:lastModifiedBy>Лидия И. Петрова</cp:lastModifiedBy>
  <cp:revision>349</cp:revision>
  <cp:lastPrinted>2026-02-13T13:01:11Z</cp:lastPrinted>
  <dcterms:created xsi:type="dcterms:W3CDTF">2026-01-29T09:56:28Z</dcterms:created>
  <dcterms:modified xsi:type="dcterms:W3CDTF">2026-02-17T10:25:01Z</dcterms:modified>
</cp:coreProperties>
</file>